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8" r:id="rId1"/>
  </p:sldMasterIdLst>
  <p:notesMasterIdLst>
    <p:notesMasterId r:id="rId41"/>
  </p:notesMasterIdLst>
  <p:sldIdLst>
    <p:sldId id="300" r:id="rId2"/>
    <p:sldId id="301" r:id="rId3"/>
    <p:sldId id="376" r:id="rId4"/>
    <p:sldId id="410" r:id="rId5"/>
    <p:sldId id="418" r:id="rId6"/>
    <p:sldId id="369" r:id="rId7"/>
    <p:sldId id="401" r:id="rId8"/>
    <p:sldId id="394" r:id="rId9"/>
    <p:sldId id="395" r:id="rId10"/>
    <p:sldId id="396" r:id="rId11"/>
    <p:sldId id="397" r:id="rId12"/>
    <p:sldId id="398" r:id="rId13"/>
    <p:sldId id="402" r:id="rId14"/>
    <p:sldId id="399" r:id="rId15"/>
    <p:sldId id="400" r:id="rId16"/>
    <p:sldId id="315" r:id="rId17"/>
    <p:sldId id="389" r:id="rId18"/>
    <p:sldId id="390" r:id="rId19"/>
    <p:sldId id="420" r:id="rId20"/>
    <p:sldId id="372" r:id="rId21"/>
    <p:sldId id="392" r:id="rId22"/>
    <p:sldId id="391" r:id="rId23"/>
    <p:sldId id="416" r:id="rId24"/>
    <p:sldId id="422" r:id="rId25"/>
    <p:sldId id="272" r:id="rId26"/>
    <p:sldId id="423" r:id="rId27"/>
    <p:sldId id="424" r:id="rId28"/>
    <p:sldId id="425" r:id="rId29"/>
    <p:sldId id="426" r:id="rId30"/>
    <p:sldId id="427" r:id="rId31"/>
    <p:sldId id="428" r:id="rId32"/>
    <p:sldId id="429" r:id="rId33"/>
    <p:sldId id="430" r:id="rId34"/>
    <p:sldId id="432" r:id="rId35"/>
    <p:sldId id="431" r:id="rId36"/>
    <p:sldId id="433" r:id="rId37"/>
    <p:sldId id="434" r:id="rId38"/>
    <p:sldId id="435" r:id="rId39"/>
    <p:sldId id="363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74BD"/>
    <a:srgbClr val="EDF1F3"/>
    <a:srgbClr val="AEE9F7"/>
    <a:srgbClr val="FFFF66"/>
    <a:srgbClr val="CAD8DF"/>
    <a:srgbClr val="C1D6D9"/>
    <a:srgbClr val="B5CB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32" autoAdjust="0"/>
    <p:restoredTop sz="94660" autoAdjust="0"/>
  </p:normalViewPr>
  <p:slideViewPr>
    <p:cSldViewPr snapToGrid="0">
      <p:cViewPr varScale="1">
        <p:scale>
          <a:sx n="67" d="100"/>
          <a:sy n="67" d="100"/>
        </p:scale>
        <p:origin x="344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C376F-B98E-4039-A50A-A4421CF4E6F7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1D003-CAF5-4896-9350-B7E42077A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212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1D003-CAF5-4896-9350-B7E42077AE6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594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1D003-CAF5-4896-9350-B7E42077AE6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414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F9FB-2914-44E9-8264-180963EB80D1}" type="datetime1">
              <a:rPr lang="ru-RU" smtClean="0"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7AA0-D24E-4838-97B0-CCF363309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DE27-C33A-4E73-92B3-B1BEE9887F6E}" type="datetime1">
              <a:rPr lang="ru-RU" smtClean="0"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7AA0-D24E-4838-97B0-CCF363309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04EE5-BB26-4F27-A318-823473098C16}" type="datetime1">
              <a:rPr lang="ru-RU" smtClean="0"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7AA0-D24E-4838-97B0-CCF363309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72ED-6301-46BF-9152-3876CEF8B722}" type="datetime1">
              <a:rPr lang="ru-RU" smtClean="0"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7AA0-D24E-4838-97B0-CCF363309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0C49-F8B5-4FED-8031-AE840030A812}" type="datetime1">
              <a:rPr lang="ru-RU" smtClean="0"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7AA0-D24E-4838-97B0-CCF363309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490C-1C17-4506-86B8-74AEF7E50EF2}" type="datetime1">
              <a:rPr lang="ru-RU" smtClean="0"/>
              <a:t>28.08.2017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7AA0-D24E-4838-97B0-CCF363309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3079-0DAA-4F11-AFFE-45D7C48EDDEB}" type="datetime1">
              <a:rPr lang="ru-RU" smtClean="0"/>
              <a:t>28.08.2017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7AA0-D24E-4838-97B0-CCF363309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4FE1-AC4E-471A-833C-96D52ACA2F51}" type="datetime1">
              <a:rPr lang="ru-RU" smtClean="0"/>
              <a:t>28.08.2017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7AA0-D24E-4838-97B0-CCF363309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70600-ACB2-4E67-ADF4-74D40480C587}" type="datetime1">
              <a:rPr lang="ru-RU" smtClean="0"/>
              <a:t>28.08.2017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7AA0-D24E-4838-97B0-CCF363309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CE6D2-0B05-46B6-8377-D3F0244CA6FC}" type="datetime1">
              <a:rPr lang="ru-RU" smtClean="0"/>
              <a:t>28.08.2017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7AA0-D24E-4838-97B0-CCF363309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EDA4F-12CE-4D59-B2BC-37E6FB2A9C30}" type="datetime1">
              <a:rPr lang="ru-RU" smtClean="0"/>
              <a:t>28.08.2017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7AA0-D24E-4838-97B0-CCF363309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AFA7E-1C27-4F1B-93C2-04C740B682EE}" type="datetime1">
              <a:rPr lang="ru-RU" smtClean="0"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E7AA0-D24E-4838-97B0-CCF363309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iexp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4.jpe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png"/><Relationship Id="rId9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5.png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iexp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796498"/>
            <a:ext cx="12192000" cy="18168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ВВОД ОБЪЕКТА СТРОИТЕЛЬСТВА </a:t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ЭКСПЛУАТАЦИЮ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4613298"/>
            <a:ext cx="12192000" cy="1754250"/>
          </a:xfrm>
        </p:spPr>
        <p:txBody>
          <a:bodyPr>
            <a:normAutofit fontScale="70000" lnSpcReduction="20000"/>
          </a:bodyPr>
          <a:lstStyle/>
          <a:p>
            <a:r>
              <a:rPr lang="ru-RU" sz="5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Генеральный директор, доцент, к.т.н</a:t>
            </a:r>
            <a:r>
              <a:rPr lang="ru-RU" sz="5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5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Топчий Дмитрий Владимирович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Тел. +7 (495) 162-64-42,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mail@niiexp.com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www.niiexp.com</a:t>
            </a:r>
            <a:endParaRPr lang="ru-RU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a.yurgaitis\Downloads\1_Primary_logo_5000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172453" y="213761"/>
            <a:ext cx="3847092" cy="2126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3" name="Прямоугольник 2"/>
          <p:cNvSpPr/>
          <p:nvPr/>
        </p:nvSpPr>
        <p:spPr>
          <a:xfrm>
            <a:off x="2396836" y="2170538"/>
            <a:ext cx="73983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Научно-исследовательский институт п</a:t>
            </a: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роектирования</a:t>
            </a: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технологии и </a:t>
            </a: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экспертизы строительства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2661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Виды_субъектов_России_на_политической_карте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1365" y="431485"/>
            <a:ext cx="11189269" cy="6433830"/>
          </a:xfrm>
        </p:spPr>
      </p:pic>
      <p:sp>
        <p:nvSpPr>
          <p:cNvPr id="15" name="Овал 14">
            <a:hlinkClick r:id="" action="ppaction://hlinkshowjump?jump=nextslide"/>
          </p:cNvPr>
          <p:cNvSpPr/>
          <p:nvPr/>
        </p:nvSpPr>
        <p:spPr>
          <a:xfrm>
            <a:off x="1047764" y="4299733"/>
            <a:ext cx="192010" cy="18729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gray">
          <a:xfrm>
            <a:off x="797289" y="1437660"/>
            <a:ext cx="10706099" cy="901346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7" name="Rectangle 39"/>
          <p:cNvSpPr>
            <a:spLocks noChangeArrowheads="1"/>
          </p:cNvSpPr>
          <p:nvPr/>
        </p:nvSpPr>
        <p:spPr bwMode="auto">
          <a:xfrm>
            <a:off x="876300" y="1487706"/>
            <a:ext cx="1050802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dirty="0"/>
              <a:t>Закон </a:t>
            </a:r>
            <a:r>
              <a:rPr lang="ru-RU" sz="1600" dirty="0" smtClean="0"/>
              <a:t>Краснодарского </a:t>
            </a:r>
            <a:r>
              <a:rPr lang="ru-RU" sz="1600" dirty="0"/>
              <a:t>края от 21 июля 2008 г. </a:t>
            </a:r>
            <a:r>
              <a:rPr lang="en-US" sz="1600" dirty="0" smtClean="0"/>
              <a:t>N </a:t>
            </a:r>
            <a:r>
              <a:rPr lang="ru-RU" sz="1600" dirty="0" smtClean="0"/>
              <a:t>1540-КЗ</a:t>
            </a:r>
            <a:r>
              <a:rPr lang="ru-RU" sz="1600" dirty="0"/>
              <a:t> </a:t>
            </a:r>
            <a:r>
              <a:rPr lang="ru-RU" sz="1600" dirty="0" smtClean="0"/>
              <a:t>«Градостроительный </a:t>
            </a:r>
            <a:r>
              <a:rPr lang="ru-RU" sz="1600" dirty="0"/>
              <a:t>кодекс Краснодарского края» (с изменениями </a:t>
            </a:r>
            <a:r>
              <a:rPr lang="ru-RU" sz="1600" dirty="0" smtClean="0"/>
              <a:t>на 03.03.2017)</a:t>
            </a:r>
          </a:p>
          <a:p>
            <a:r>
              <a:rPr lang="ru-RU" sz="1600" dirty="0"/>
              <a:t>Статья 38. Разрешения на ввод объектов в </a:t>
            </a:r>
            <a:r>
              <a:rPr lang="ru-RU" sz="1600" dirty="0" smtClean="0"/>
              <a:t>эксплуатацию</a:t>
            </a:r>
            <a:endParaRPr lang="ru-RU" sz="1600" dirty="0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gray">
          <a:xfrm>
            <a:off x="797289" y="2502255"/>
            <a:ext cx="10706099" cy="109028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9" name="Rectangle 39"/>
          <p:cNvSpPr>
            <a:spLocks noChangeArrowheads="1"/>
          </p:cNvSpPr>
          <p:nvPr/>
        </p:nvSpPr>
        <p:spPr bwMode="auto">
          <a:xfrm>
            <a:off x="916352" y="2515321"/>
            <a:ext cx="104679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dirty="0"/>
              <a:t>Приказ Департамента по архитектуре и градостроительству Краснодарского края от 5 декабря 2007 года </a:t>
            </a:r>
            <a:r>
              <a:rPr lang="en-US" sz="1600" dirty="0"/>
              <a:t>N </a:t>
            </a:r>
            <a:r>
              <a:rPr lang="ru-RU" sz="1600" dirty="0"/>
              <a:t>76 «Об утверждении административного регламента по предоставлению государственной услуги «Выдача разрешений на ввод в эксплуатацию объектов капитального строительства краевого значения» (в редакции от 6 октября 2014 года </a:t>
            </a:r>
            <a:r>
              <a:rPr lang="en-US" sz="1600" dirty="0"/>
              <a:t>N</a:t>
            </a:r>
            <a:r>
              <a:rPr lang="ru-RU" sz="1600" dirty="0"/>
              <a:t> 203)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gray">
          <a:xfrm>
            <a:off x="797289" y="3769576"/>
            <a:ext cx="10706099" cy="1327871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0" name="Rectangle 39"/>
          <p:cNvSpPr>
            <a:spLocks noChangeArrowheads="1"/>
          </p:cNvSpPr>
          <p:nvPr/>
        </p:nvSpPr>
        <p:spPr bwMode="auto">
          <a:xfrm>
            <a:off x="862011" y="3774008"/>
            <a:ext cx="1046797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dirty="0"/>
              <a:t>Приказ департамента по архитектуре и градостроительству Краснодарского края от 19 мая 2017 г. N 158 "О внесении изменений в приказ департамента по архитектуре и градостроительству Краснодарского края от 5 декабря 2007 года N 76 "Об утверждении административного регламента по предоставлению государственной услуги "Выдача разрешений на ввод в эксплуатацию объектов капитального строительства, на которые выданы разрешения на строительство"</a:t>
            </a: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gray">
          <a:xfrm>
            <a:off x="797289" y="5274484"/>
            <a:ext cx="10706099" cy="97380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3" name="Rectangle 39"/>
          <p:cNvSpPr>
            <a:spLocks noChangeArrowheads="1"/>
          </p:cNvSpPr>
          <p:nvPr/>
        </p:nvSpPr>
        <p:spPr bwMode="auto">
          <a:xfrm>
            <a:off x="916352" y="5345886"/>
            <a:ext cx="104679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dirty="0"/>
              <a:t>Закон Краснодарского края от 3 марта 2017 г. N 3579-КЗ "О внесении изменений в Закон Краснодарского края "Градостроительный кодекс Краснодарского края" и Закон Краснодарского края "Об органах архитектуры и градостроительства Краснодарского края"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54184" y="6457891"/>
            <a:ext cx="76044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www.niiexp.com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e-mail</a:t>
            </a: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mail@niiexp.com</a:t>
            </a:r>
            <a:endParaRPr lang="ru-RU" sz="2000" dirty="0"/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1158805" y="219278"/>
            <a:ext cx="10515599" cy="1056221"/>
          </a:xfrm>
        </p:spPr>
        <p:txBody>
          <a:bodyPr>
            <a:noAutofit/>
          </a:bodyPr>
          <a:lstStyle/>
          <a:p>
            <a:r>
              <a:rPr lang="ru-RU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РЕГИОНАЛЬНЫЕ </a:t>
            </a:r>
            <a:r>
              <a:rPr lang="ru-RU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НОРМАТИВНО-ПРАВОВЫЕ АКТЫ</a:t>
            </a:r>
            <a:br>
              <a:rPr lang="ru-RU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КРАСНОДАРСКИЙ КРАЙ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6" b="21947"/>
          <a:stretch/>
        </p:blipFill>
        <p:spPr>
          <a:xfrm>
            <a:off x="152061" y="169861"/>
            <a:ext cx="1006744" cy="476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0547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8" grpId="0" animBg="1"/>
      <p:bldP spid="19" grpId="0"/>
      <p:bldP spid="9" grpId="0" animBg="1"/>
      <p:bldP spid="10" grpId="0"/>
      <p:bldP spid="11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Виды_субъектов_России_на_политической_карте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1365" y="431485"/>
            <a:ext cx="11189269" cy="6433830"/>
          </a:xfrm>
        </p:spPr>
      </p:pic>
      <p:sp>
        <p:nvSpPr>
          <p:cNvPr id="11" name="Овал 10">
            <a:hlinkClick r:id="" action="ppaction://hlinkshowjump?jump=nextslide"/>
          </p:cNvPr>
          <p:cNvSpPr/>
          <p:nvPr/>
        </p:nvSpPr>
        <p:spPr>
          <a:xfrm>
            <a:off x="2600544" y="3784167"/>
            <a:ext cx="192010" cy="18729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gray">
          <a:xfrm>
            <a:off x="680721" y="1367914"/>
            <a:ext cx="10901089" cy="44676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17" name="Rectangle 39"/>
          <p:cNvSpPr>
            <a:spLocks noChangeArrowheads="1"/>
          </p:cNvSpPr>
          <p:nvPr/>
        </p:nvSpPr>
        <p:spPr bwMode="auto">
          <a:xfrm>
            <a:off x="680721" y="1413078"/>
            <a:ext cx="10819809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500" dirty="0"/>
              <a:t>Закон Республики Татарстан от 25 декабря 2010 года </a:t>
            </a:r>
            <a:r>
              <a:rPr lang="en-US" sz="1500" dirty="0"/>
              <a:t>N</a:t>
            </a:r>
            <a:r>
              <a:rPr lang="ru-RU" sz="1500" dirty="0"/>
              <a:t> </a:t>
            </a:r>
            <a:r>
              <a:rPr lang="ru-RU" sz="1500" dirty="0" smtClean="0"/>
              <a:t>98-ЗРТ </a:t>
            </a:r>
            <a:r>
              <a:rPr lang="ru-RU" sz="1500" dirty="0"/>
              <a:t>«О градостроительной деятельности в Республике Татарстан»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gray">
          <a:xfrm>
            <a:off x="680721" y="2664649"/>
            <a:ext cx="10901087" cy="60580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19" name="Rectangle 39"/>
          <p:cNvSpPr>
            <a:spLocks noChangeArrowheads="1"/>
          </p:cNvSpPr>
          <p:nvPr/>
        </p:nvSpPr>
        <p:spPr bwMode="auto">
          <a:xfrm>
            <a:off x="680721" y="2696215"/>
            <a:ext cx="1081980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500" dirty="0"/>
              <a:t>Постановление КМ РТ от 15 июля 2008 г. </a:t>
            </a:r>
            <a:r>
              <a:rPr lang="en-US" sz="1500" dirty="0"/>
              <a:t>N </a:t>
            </a:r>
            <a:r>
              <a:rPr lang="ru-RU" sz="1500" dirty="0"/>
              <a:t>509 «О государственном контроле за соблюдением органами местного самоуправления законодательства о градостроительной деятельности на территории Республики Татарстан»</a:t>
            </a: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gray">
          <a:xfrm>
            <a:off x="680721" y="4352189"/>
            <a:ext cx="10900500" cy="1669245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21" name="Rectangle 39"/>
          <p:cNvSpPr>
            <a:spLocks noChangeArrowheads="1"/>
          </p:cNvSpPr>
          <p:nvPr/>
        </p:nvSpPr>
        <p:spPr bwMode="auto">
          <a:xfrm>
            <a:off x="680721" y="4341160"/>
            <a:ext cx="10900497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500" dirty="0"/>
              <a:t>Приказ Министерства строительства, архитектуры и жилищно-коммунального хозяйства РТ от 6 апреля 2017 г. N 71/о "О внесении изменений в Административный регламент Министерства строительства, архитектуры и жилищно-коммунального хозяйства Республики Татарстан по предоставлению государственной услуги по выдаче разрешений на ввод в эксплуатацию объектов капитального строительства, утвержденный приказом Министерства строительства, архитектуры и жилищно-коммунального хозяйства Республики Татарстан от 14.12.2015 N 222/о-1 "Об утверждении Административного регламента Министерства строительства, архитектуры и жилищно-коммунального хозяйства Республики Татарстан по предоставлению государственной услуги..."</a:t>
            </a: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gray">
          <a:xfrm>
            <a:off x="680720" y="3306517"/>
            <a:ext cx="10900499" cy="1009613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14" name="Rectangle 39"/>
          <p:cNvSpPr>
            <a:spLocks noChangeArrowheads="1"/>
          </p:cNvSpPr>
          <p:nvPr/>
        </p:nvSpPr>
        <p:spPr bwMode="auto">
          <a:xfrm>
            <a:off x="680720" y="3281779"/>
            <a:ext cx="1077472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500" dirty="0"/>
              <a:t>Приказ Министерства строительства, архитектуры и жилищно-коммунального хозяйства РТ от 14 декабря 2015 г. N 222/о-1 "Об утверждении Административного регламента Министерства строительства, архитектуры и жилищно-коммунального хозяйства Республики Татарстан по предоставлению государственной услуги по выдаче разрешений на ввод в эксплуатацию объектов капитального строительства" (с изменениями и дополнениями)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gray">
          <a:xfrm>
            <a:off x="680721" y="1853213"/>
            <a:ext cx="10901087" cy="769076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24" name="Rectangle 39"/>
          <p:cNvSpPr>
            <a:spLocks noChangeArrowheads="1"/>
          </p:cNvSpPr>
          <p:nvPr/>
        </p:nvSpPr>
        <p:spPr bwMode="auto">
          <a:xfrm>
            <a:off x="680721" y="1837459"/>
            <a:ext cx="10819809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500" dirty="0"/>
              <a:t>Закон Республики Татарстан </a:t>
            </a:r>
            <a:r>
              <a:rPr lang="ru-RU" sz="1500" dirty="0" smtClean="0"/>
              <a:t>от </a:t>
            </a:r>
            <a:r>
              <a:rPr lang="ru-RU" sz="1500" dirty="0"/>
              <a:t>28 ноября 2016 г. N 93-ЗРТ "О бюджете Республики Татарстан на 2017 год и на плановый период 2018 и 2019 годов" (с изменениями и дополнениями)</a:t>
            </a:r>
          </a:p>
          <a:p>
            <a:r>
              <a:rPr lang="ru-RU" sz="1500" dirty="0"/>
              <a:t>Приемка и ввод в эксплуатацию объектов социально-культурной сферы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354184" y="6457891"/>
            <a:ext cx="76044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www.niiexp.com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e-mail</a:t>
            </a: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mail@niiexp.com</a:t>
            </a:r>
            <a:endParaRPr lang="ru-RU" sz="2000" dirty="0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gray">
          <a:xfrm>
            <a:off x="680719" y="6062196"/>
            <a:ext cx="10900499" cy="78811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22" name="Rectangle 39"/>
          <p:cNvSpPr>
            <a:spLocks noChangeArrowheads="1"/>
          </p:cNvSpPr>
          <p:nvPr/>
        </p:nvSpPr>
        <p:spPr bwMode="auto">
          <a:xfrm>
            <a:off x="680720" y="6065476"/>
            <a:ext cx="10703014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500" dirty="0"/>
              <a:t>Экологический кодекс РТ от 15 января 2009 г. N 5-ЗРТ (с изменениями и дополнениями)</a:t>
            </a:r>
          </a:p>
          <a:p>
            <a:r>
              <a:rPr lang="ru-RU" sz="1500" dirty="0"/>
              <a:t>3. Не допускается ввод в эксплуатацию объектов, предназначенных для орошения и удобрения земель сточными водами, без создания пунктов наблюдения за водным режимом и качеством воды в водных объектах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1158805" y="219278"/>
            <a:ext cx="10515599" cy="1056221"/>
          </a:xfrm>
        </p:spPr>
        <p:txBody>
          <a:bodyPr>
            <a:noAutofit/>
          </a:bodyPr>
          <a:lstStyle/>
          <a:p>
            <a:r>
              <a:rPr lang="ru-RU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РЕГИОНАЛЬНЫЕ </a:t>
            </a:r>
            <a:r>
              <a:rPr lang="ru-RU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НОРМАТИВНО-ПРАВОВЫЕ АКТЫ</a:t>
            </a:r>
            <a:br>
              <a:rPr lang="ru-RU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КАЗАНЬ (РЕСПУБЛИКА ТАТАРСТАН)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6" b="21947"/>
          <a:stretch/>
        </p:blipFill>
        <p:spPr>
          <a:xfrm>
            <a:off x="152061" y="169861"/>
            <a:ext cx="1006744" cy="476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4029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/>
      <p:bldP spid="18" grpId="0" animBg="1"/>
      <p:bldP spid="19" grpId="0"/>
      <p:bldP spid="20" grpId="0" animBg="1"/>
      <p:bldP spid="21" grpId="0"/>
      <p:bldP spid="13" grpId="0" animBg="1"/>
      <p:bldP spid="14" grpId="0"/>
      <p:bldP spid="23" grpId="0" animBg="1"/>
      <p:bldP spid="24" grpId="0"/>
      <p:bldP spid="15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Виды_субъектов_России_на_политической_карте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1365" y="431485"/>
            <a:ext cx="11189269" cy="6433830"/>
          </a:xfrm>
        </p:spPr>
      </p:pic>
      <p:sp>
        <p:nvSpPr>
          <p:cNvPr id="7" name="Овал 6">
            <a:hlinkClick r:id="" action="ppaction://hlinkshowjump?jump=nextslide"/>
          </p:cNvPr>
          <p:cNvSpPr/>
          <p:nvPr/>
        </p:nvSpPr>
        <p:spPr>
          <a:xfrm>
            <a:off x="3522740" y="4112443"/>
            <a:ext cx="192010" cy="18729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gray">
          <a:xfrm>
            <a:off x="742949" y="1454245"/>
            <a:ext cx="10706099" cy="83068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17" name="Rectangle 39"/>
          <p:cNvSpPr>
            <a:spLocks noChangeArrowheads="1"/>
          </p:cNvSpPr>
          <p:nvPr/>
        </p:nvSpPr>
        <p:spPr bwMode="auto">
          <a:xfrm>
            <a:off x="772351" y="1504688"/>
            <a:ext cx="1046797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/>
            <a:r>
              <a:rPr lang="ru-RU" sz="1400" dirty="0" smtClean="0"/>
              <a:t>Закон Свердловской области от </a:t>
            </a:r>
            <a:r>
              <a:rPr lang="ru-RU" sz="1400" dirty="0"/>
              <a:t>12 октября 2015 года N </a:t>
            </a:r>
            <a:r>
              <a:rPr lang="ru-RU" sz="1400" dirty="0" smtClean="0"/>
              <a:t>111-ОЗ «О </a:t>
            </a:r>
            <a:r>
              <a:rPr lang="ru-RU" sz="1400" dirty="0"/>
              <a:t>перераспределении отдельных полномочий в сфере градостроительной деятельности между органами местного самоуправления муниципального образования «город Екатеринбург» и органами государственной власти Свердловской области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gray">
          <a:xfrm>
            <a:off x="742946" y="2400199"/>
            <a:ext cx="10706099" cy="138451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19" name="Rectangle 39"/>
          <p:cNvSpPr>
            <a:spLocks noChangeArrowheads="1"/>
          </p:cNvSpPr>
          <p:nvPr/>
        </p:nvSpPr>
        <p:spPr bwMode="auto">
          <a:xfrm>
            <a:off x="772351" y="2391809"/>
            <a:ext cx="1046797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/>
            <a:r>
              <a:rPr lang="ru-RU" sz="1400" dirty="0"/>
              <a:t>Приказ Министерства строительства и развития инфраструктуры Свердловской области от 08.09.2015 </a:t>
            </a:r>
            <a:r>
              <a:rPr lang="en-US" sz="1400" dirty="0"/>
              <a:t>N</a:t>
            </a:r>
            <a:r>
              <a:rPr lang="ru-RU" sz="1400" dirty="0"/>
              <a:t> </a:t>
            </a:r>
            <a:r>
              <a:rPr lang="ru-RU" sz="1400" dirty="0" smtClean="0"/>
              <a:t>346-П </a:t>
            </a:r>
            <a:r>
              <a:rPr lang="ru-RU" sz="1400" dirty="0"/>
              <a:t>«Об утверждении Административного регламента предоставления государственной услуги по выдаче разрешения на ввод в эксплуатацию объектов капитального строительства, расположенных на территориях двух и более муниципальных образований (муниципальных районов, городских округов), в границах особо охраняемой природной территории (за исключением лечебно-оздоровительных местностей и курортов) регионального значения, а также автомобильных дорог регионального и межмуниципального значения» (с изменениями, внесёнными приказом от 26.12.2016 </a:t>
            </a:r>
            <a:r>
              <a:rPr lang="en-US" sz="1400" dirty="0"/>
              <a:t>N</a:t>
            </a:r>
            <a:r>
              <a:rPr lang="ru-RU" sz="1400" dirty="0"/>
              <a:t> </a:t>
            </a:r>
            <a:r>
              <a:rPr lang="ru-RU" sz="1400" dirty="0" smtClean="0"/>
              <a:t>1015-П</a:t>
            </a:r>
            <a:r>
              <a:rPr lang="ru-RU" sz="1400" dirty="0"/>
              <a:t>) </a:t>
            </a: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gray">
          <a:xfrm>
            <a:off x="742943" y="5451546"/>
            <a:ext cx="10706099" cy="83068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21" name="Rectangle 39"/>
          <p:cNvSpPr>
            <a:spLocks noChangeArrowheads="1"/>
          </p:cNvSpPr>
          <p:nvPr/>
        </p:nvSpPr>
        <p:spPr bwMode="auto">
          <a:xfrm>
            <a:off x="862007" y="5497556"/>
            <a:ext cx="1046797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400" dirty="0"/>
              <a:t>Приказ Министерства строительства и развития инфраструктуры Свердловской области от 30.06.2017 </a:t>
            </a:r>
            <a:r>
              <a:rPr lang="en-US" sz="1400" dirty="0"/>
              <a:t> N</a:t>
            </a:r>
            <a:r>
              <a:rPr lang="ru-RU" sz="1400" dirty="0"/>
              <a:t> </a:t>
            </a:r>
            <a:r>
              <a:rPr lang="ru-RU" sz="1400" dirty="0" smtClean="0"/>
              <a:t>718-ПО</a:t>
            </a:r>
            <a:r>
              <a:rPr lang="ru-RU" sz="1400" dirty="0"/>
              <a:t> внесении изменений в приказ от 28.03.2016 </a:t>
            </a:r>
            <a:r>
              <a:rPr lang="en-US" sz="1400" dirty="0" smtClean="0"/>
              <a:t>N</a:t>
            </a:r>
            <a:r>
              <a:rPr lang="ru-RU" sz="1400" dirty="0" smtClean="0"/>
              <a:t> </a:t>
            </a:r>
            <a:r>
              <a:rPr lang="ru-RU" sz="1400" dirty="0"/>
              <a:t>170-П "О внесении изменений в приказ Министерства строительства и развития инфраструктуры Свердловской области от 21.03.2014 </a:t>
            </a:r>
            <a:r>
              <a:rPr lang="en-US" sz="1400" dirty="0"/>
              <a:t>N</a:t>
            </a:r>
            <a:r>
              <a:rPr lang="ru-RU" sz="1400" dirty="0"/>
              <a:t> </a:t>
            </a:r>
            <a:r>
              <a:rPr lang="ru-RU" sz="1400" dirty="0" smtClean="0"/>
              <a:t>75-П</a:t>
            </a:r>
            <a:r>
              <a:rPr lang="ru-RU" sz="1400" dirty="0"/>
              <a:t>"</a:t>
            </a: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gray">
          <a:xfrm>
            <a:off x="742943" y="3921677"/>
            <a:ext cx="10706099" cy="138451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13" name="Rectangle 39"/>
          <p:cNvSpPr>
            <a:spLocks noChangeArrowheads="1"/>
          </p:cNvSpPr>
          <p:nvPr/>
        </p:nvSpPr>
        <p:spPr bwMode="auto">
          <a:xfrm>
            <a:off x="772348" y="3913287"/>
            <a:ext cx="1046797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/>
            <a:r>
              <a:rPr lang="ru-RU" sz="1400" dirty="0"/>
              <a:t>Приказ Министерства строительства и развития инфраструктуры Свердловской области от 11 января 2016 г. N 4 "Об утверждении Административного регламента Министерства строительства и развития инфраструктуры Свердловской области предоставления государственной услуги по выдаче разрешения на ввод в эксплуатацию объектов капитального строительства, расположенных на территории муниципального образования "город Екатеринбург" (за исключением объектов индивидуального жилищного строительства, расположенных за границами земельных участков, предназначенных для комплексного освоения территории)" (с изменениями и дополнениями)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54184" y="6457891"/>
            <a:ext cx="76044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www.niiexp.com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e-mail</a:t>
            </a: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mail@niiexp.com</a:t>
            </a:r>
            <a:endParaRPr lang="ru-RU" sz="2000" dirty="0"/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158805" y="219278"/>
            <a:ext cx="10515599" cy="1056221"/>
          </a:xfrm>
        </p:spPr>
        <p:txBody>
          <a:bodyPr>
            <a:noAutofit/>
          </a:bodyPr>
          <a:lstStyle/>
          <a:p>
            <a:r>
              <a:rPr lang="ru-RU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РЕГИОНАЛЬНЫЕ </a:t>
            </a:r>
            <a:r>
              <a:rPr lang="ru-RU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НОРМАТИВНО-ПРАВОВЫЕ АКТЫ</a:t>
            </a:r>
            <a:br>
              <a:rPr lang="ru-RU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ЕКАТЕРИНБУРГ</a:t>
            </a:r>
            <a:r>
              <a:rPr lang="en-US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(СВЕРДЛОВСКАЯ ОБЛАСТЬ)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6" b="21947"/>
          <a:stretch/>
        </p:blipFill>
        <p:spPr>
          <a:xfrm>
            <a:off x="152061" y="169861"/>
            <a:ext cx="1006744" cy="476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5161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/>
      <p:bldP spid="18" grpId="0" animBg="1"/>
      <p:bldP spid="19" grpId="0"/>
      <p:bldP spid="20" grpId="0" animBg="1"/>
      <p:bldP spid="21" grpId="0"/>
      <p:bldP spid="11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Виды_субъектов_России_на_политической_карте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1365" y="431485"/>
            <a:ext cx="11189269" cy="6433830"/>
          </a:xfrm>
        </p:spPr>
      </p:pic>
      <p:sp>
        <p:nvSpPr>
          <p:cNvPr id="7" name="Овал 6">
            <a:hlinkClick r:id="" action="ppaction://hlinkshowjump?jump=nextslide"/>
          </p:cNvPr>
          <p:cNvSpPr/>
          <p:nvPr/>
        </p:nvSpPr>
        <p:spPr>
          <a:xfrm>
            <a:off x="4281195" y="4856722"/>
            <a:ext cx="192010" cy="18729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gray">
          <a:xfrm>
            <a:off x="742949" y="1454245"/>
            <a:ext cx="10706099" cy="100455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13" name="Rectangle 39"/>
          <p:cNvSpPr>
            <a:spLocks noChangeArrowheads="1"/>
          </p:cNvSpPr>
          <p:nvPr/>
        </p:nvSpPr>
        <p:spPr bwMode="auto">
          <a:xfrm>
            <a:off x="772351" y="1504688"/>
            <a:ext cx="1058652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400" dirty="0"/>
              <a:t>Приказ Министерства природных ресурсов и экологии Омской области от 17 апреля 2017 г. N 28 "Об утверждении Административного регламента предоставления государственной услуги "Выдача разрешения на ввод в эксплуатацию объектов капитального строительства в случае осуществления строительства, реконструкции объектов капитального строительства в границах особо охраняемых природных территорий регионального значения Омской области" (с изменениями и дополнениями)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gray">
          <a:xfrm>
            <a:off x="742949" y="2558152"/>
            <a:ext cx="10706099" cy="73027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19" name="Rectangle 39"/>
          <p:cNvSpPr>
            <a:spLocks noChangeArrowheads="1"/>
          </p:cNvSpPr>
          <p:nvPr/>
        </p:nvSpPr>
        <p:spPr bwMode="auto">
          <a:xfrm>
            <a:off x="772354" y="2549761"/>
            <a:ext cx="1067669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400" dirty="0"/>
              <a:t>Приказ Министерства культуры Омской области от 9 марта 2017 г. N 19 "Об утверждении Административного регламента предоставления государственной услуги "Выдача разрешения на ввод объекта культурного наследия (памятника истории и культуры) народов Российской Федерации в эксплуатацию" (с изменениями и дополнениями)</a:t>
            </a: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gray">
          <a:xfrm>
            <a:off x="742949" y="3387782"/>
            <a:ext cx="10706099" cy="116116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25" name="Rectangle 39"/>
          <p:cNvSpPr>
            <a:spLocks noChangeArrowheads="1"/>
          </p:cNvSpPr>
          <p:nvPr/>
        </p:nvSpPr>
        <p:spPr bwMode="auto">
          <a:xfrm>
            <a:off x="772354" y="3379391"/>
            <a:ext cx="10676694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400" dirty="0"/>
              <a:t>Приказ Министерства строительства и жилищно-коммунального комплекса Омской области от 27 июля 2012 г. N 41-п "Об утверждении Административного регламента по предоставлению государственной услуги "Выдача разрешений на ввод в эксплуатацию объектов капитального строительства при осуществлении строительства, реконструкции объектов капитального строительства, расположенных на территориях двух и более муниципальных образований Омской области (муниципальных районов, городского округа)" (с изменениями и дополнениями)</a:t>
            </a:r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gray">
          <a:xfrm>
            <a:off x="742949" y="4656689"/>
            <a:ext cx="10706099" cy="73027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772354" y="4648298"/>
            <a:ext cx="1067669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/>
            <a:r>
              <a:rPr lang="ru-RU" sz="1400" dirty="0"/>
              <a:t>Распоряжение Министерства строительства и жилищно-коммунального комплекса Омской области от 14.07.2017 </a:t>
            </a:r>
            <a:r>
              <a:rPr lang="en-US" sz="1400" dirty="0"/>
              <a:t>N</a:t>
            </a:r>
            <a:r>
              <a:rPr lang="ru-RU" sz="1400" dirty="0"/>
              <a:t> 211-рп «О внесении изменений в распоряжение Министерства строительства и жилищно-коммунального комплекса Омской области от 27 октября 2016 года № 244-рп»</a:t>
            </a: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gray">
          <a:xfrm>
            <a:off x="742949" y="5486319"/>
            <a:ext cx="10706099" cy="945716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772354" y="5477928"/>
            <a:ext cx="1067669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/>
            <a:r>
              <a:rPr lang="ru-RU" sz="1400" dirty="0"/>
              <a:t>Приказа Министерства строительства и жилищно-коммунального комплекса Омской области от 21 апреля 2011 г. N 21-п «Об утверждении Административного регламента исполнения государственной функции по осуществлению контроля за соблюдением органами местного самоуправления Омской области федерального и областного законодательства о градостроительной деятельности»</a:t>
            </a:r>
            <a:r>
              <a:rPr lang="en-US" sz="1400" dirty="0"/>
              <a:t> </a:t>
            </a:r>
            <a:r>
              <a:rPr lang="ru-RU" sz="1400" dirty="0"/>
              <a:t>(с изменениями, внесёнными приказом от 14.04.2017</a:t>
            </a:r>
            <a:r>
              <a:rPr lang="en-US" sz="1400" dirty="0"/>
              <a:t> N 25-</a:t>
            </a:r>
            <a:r>
              <a:rPr lang="ru-RU" sz="1400" dirty="0"/>
              <a:t>п)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354184" y="6457891"/>
            <a:ext cx="76044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www.niiexp.com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e-mail</a:t>
            </a: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mail@niiexp.com</a:t>
            </a:r>
            <a:endParaRPr lang="ru-RU" sz="2000" dirty="0"/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158805" y="219278"/>
            <a:ext cx="10515599" cy="1056221"/>
          </a:xfrm>
        </p:spPr>
        <p:txBody>
          <a:bodyPr>
            <a:noAutofit/>
          </a:bodyPr>
          <a:lstStyle/>
          <a:p>
            <a:r>
              <a:rPr lang="ru-RU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РЕГИОНАЛЬНЫЕ </a:t>
            </a:r>
            <a:r>
              <a:rPr lang="ru-RU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НОРМАТИВНО-ПРАВОВЫЕ АКТЫ</a:t>
            </a:r>
            <a:br>
              <a:rPr lang="ru-RU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ОМСК (ОМСКАЯ ОБЛАСТЬ)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6" b="21947"/>
          <a:stretch/>
        </p:blipFill>
        <p:spPr>
          <a:xfrm>
            <a:off x="152061" y="169861"/>
            <a:ext cx="1006744" cy="476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7557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/>
      <p:bldP spid="16" grpId="0" animBg="1"/>
      <p:bldP spid="19" grpId="0"/>
      <p:bldP spid="24" grpId="0" animBg="1"/>
      <p:bldP spid="25" grpId="0"/>
      <p:bldP spid="26" grpId="0" animBg="1"/>
      <p:bldP spid="27" grpId="0"/>
      <p:bldP spid="28" grpId="0" animBg="1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Виды_субъектов_России_на_политической_карте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1365" y="431485"/>
            <a:ext cx="11189269" cy="6433830"/>
          </a:xfrm>
        </p:spPr>
      </p:pic>
      <p:sp>
        <p:nvSpPr>
          <p:cNvPr id="14" name="Овал 13">
            <a:hlinkClick r:id="" action="ppaction://hlinkshowjump?jump=nextslide"/>
          </p:cNvPr>
          <p:cNvSpPr/>
          <p:nvPr/>
        </p:nvSpPr>
        <p:spPr>
          <a:xfrm>
            <a:off x="4955300" y="4952472"/>
            <a:ext cx="192010" cy="18729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gray">
          <a:xfrm>
            <a:off x="569549" y="1324916"/>
            <a:ext cx="10706099" cy="66180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18" name="Rectangle 39"/>
          <p:cNvSpPr>
            <a:spLocks noChangeArrowheads="1"/>
          </p:cNvSpPr>
          <p:nvPr/>
        </p:nvSpPr>
        <p:spPr bwMode="auto">
          <a:xfrm>
            <a:off x="653324" y="1362123"/>
            <a:ext cx="1062232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500" dirty="0"/>
              <a:t>Приказ Министерства строительства Новосибирской области от 23.03.2016 </a:t>
            </a:r>
            <a:r>
              <a:rPr lang="en-US" sz="1500" dirty="0" smtClean="0"/>
              <a:t>N</a:t>
            </a:r>
            <a:r>
              <a:rPr lang="ru-RU" sz="1500" dirty="0" smtClean="0"/>
              <a:t> </a:t>
            </a:r>
            <a:r>
              <a:rPr lang="ru-RU" sz="1500" dirty="0"/>
              <a:t>76 «Об утверждении рекомендуемых типовых административных регламентов предоставления муниципальных услуг»</a:t>
            </a: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gray">
          <a:xfrm>
            <a:off x="569549" y="2079889"/>
            <a:ext cx="10706099" cy="62697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21" name="Rectangle 39"/>
          <p:cNvSpPr>
            <a:spLocks noChangeArrowheads="1"/>
          </p:cNvSpPr>
          <p:nvPr/>
        </p:nvSpPr>
        <p:spPr bwMode="auto">
          <a:xfrm>
            <a:off x="653324" y="2105982"/>
            <a:ext cx="1062232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500" dirty="0"/>
              <a:t>Приказ </a:t>
            </a:r>
            <a:r>
              <a:rPr lang="ru-RU" sz="1500" dirty="0" smtClean="0"/>
              <a:t>Министерства </a:t>
            </a:r>
            <a:r>
              <a:rPr lang="ru-RU" sz="1500" dirty="0"/>
              <a:t>и жилищно-коммунального хозяйства Новосибирской области от 25.09.2012 года </a:t>
            </a:r>
            <a:r>
              <a:rPr lang="en-US" sz="1500" dirty="0"/>
              <a:t>N</a:t>
            </a:r>
            <a:r>
              <a:rPr lang="ru-RU" sz="1500" dirty="0" smtClean="0"/>
              <a:t> </a:t>
            </a:r>
            <a:r>
              <a:rPr lang="ru-RU" sz="1500" dirty="0"/>
              <a:t>93 </a:t>
            </a:r>
            <a:r>
              <a:rPr lang="ru-RU" sz="1500" dirty="0" smtClean="0"/>
              <a:t>«О </a:t>
            </a:r>
            <a:r>
              <a:rPr lang="ru-RU" sz="1500" dirty="0"/>
              <a:t>наделении полномочиями на подписание разрешений на строительство и разрешений на ввод объектов в </a:t>
            </a:r>
            <a:r>
              <a:rPr lang="ru-RU" sz="1500" dirty="0" smtClean="0"/>
              <a:t>эксплуатацию»</a:t>
            </a:r>
            <a:endParaRPr lang="ru-RU" sz="1500" dirty="0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gray">
          <a:xfrm>
            <a:off x="569549" y="2800039"/>
            <a:ext cx="10706099" cy="88838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609600" y="2845202"/>
            <a:ext cx="1046797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500" dirty="0"/>
              <a:t>Приказ Министерства строительства Новосибирской области от 28.07.2016 </a:t>
            </a:r>
            <a:r>
              <a:rPr lang="en-US" sz="1500" dirty="0"/>
              <a:t>N</a:t>
            </a:r>
            <a:r>
              <a:rPr lang="ru-RU" sz="1500" dirty="0"/>
              <a:t> 254 "Об утверждении Административного регламента министерства строительства Новосибирской области предоставления государственной услуги по предоставлению разрешения на условно разрешенный вид использования земельного участка или объекта капитального строительства"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gray">
          <a:xfrm>
            <a:off x="569549" y="3813150"/>
            <a:ext cx="10706099" cy="1199616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16" name="Rectangle 39"/>
          <p:cNvSpPr>
            <a:spLocks noChangeArrowheads="1"/>
          </p:cNvSpPr>
          <p:nvPr/>
        </p:nvSpPr>
        <p:spPr bwMode="auto">
          <a:xfrm>
            <a:off x="569549" y="3799233"/>
            <a:ext cx="10666048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500" dirty="0"/>
              <a:t>Приказ Управления по государственной охране объектов культурного наследия Новосибирской области от 12 июля 2010 г. N 103 "Об утверждении административного регламента управления по государственной охране объектов культурного наследия Новосибирской области предоставления государственной услуги по выдаче задания и разрешения на проведение работ и по сохранению объекта культурного наследия регионального значения, объекта культурного наследия местного (муниципального) значения и выявленного объекта культурного наследия" (с изменениями и дополнениями)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gray">
          <a:xfrm>
            <a:off x="569549" y="5137493"/>
            <a:ext cx="10706099" cy="75311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22" name="Rectangle 39"/>
          <p:cNvSpPr>
            <a:spLocks noChangeArrowheads="1"/>
          </p:cNvSpPr>
          <p:nvPr/>
        </p:nvSpPr>
        <p:spPr bwMode="auto">
          <a:xfrm>
            <a:off x="569549" y="5105782"/>
            <a:ext cx="10666048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500" dirty="0"/>
              <a:t>Приказ Министерства строительства Новосибирской области от 20 октября 2015 г. N 263 "Об утверждении административного регламента министерства строительства Новосибирской области предоставления государственной услуги по выдаче разрешений на ввод в эксплуатацию объектов капитального строительства" (с изменениями и дополнениями)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354184" y="6457891"/>
            <a:ext cx="76044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www.niiexp.com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e-mail</a:t>
            </a: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mail@niiexp.com</a:t>
            </a:r>
            <a:endParaRPr lang="ru-RU" sz="2000" dirty="0"/>
          </a:p>
        </p:txBody>
      </p:sp>
      <p:sp>
        <p:nvSpPr>
          <p:cNvPr id="27" name="Rectangle 15"/>
          <p:cNvSpPr>
            <a:spLocks noChangeArrowheads="1"/>
          </p:cNvSpPr>
          <p:nvPr/>
        </p:nvSpPr>
        <p:spPr bwMode="gray">
          <a:xfrm>
            <a:off x="569549" y="6022133"/>
            <a:ext cx="10706099" cy="52228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569549" y="5990422"/>
            <a:ext cx="1066604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500" dirty="0"/>
              <a:t>Приказ Министерства строительства Новосибирской области от 28 апреля 2016 г. N 136 "О внесении изменений в приказ министерства строительства Новосибирской области от 20 октября 2015 г. N 263"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1158805" y="219278"/>
            <a:ext cx="10515599" cy="1056221"/>
          </a:xfrm>
        </p:spPr>
        <p:txBody>
          <a:bodyPr>
            <a:noAutofit/>
          </a:bodyPr>
          <a:lstStyle/>
          <a:p>
            <a:r>
              <a:rPr lang="ru-RU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РЕГИОНАЛЬНЫЕ </a:t>
            </a:r>
            <a:r>
              <a:rPr lang="ru-RU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НОРМАТИВНО-ПРАВОВЫЕ АКТЫ</a:t>
            </a:r>
            <a:br>
              <a:rPr lang="ru-RU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НОВОСИБИРСК (НОВОСИБИРСКАЯ ОБЛАСТЬ)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6" b="21947"/>
          <a:stretch/>
        </p:blipFill>
        <p:spPr>
          <a:xfrm>
            <a:off x="152061" y="169861"/>
            <a:ext cx="1006744" cy="476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767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/>
      <p:bldP spid="20" grpId="0" animBg="1"/>
      <p:bldP spid="21" grpId="0"/>
      <p:bldP spid="23" grpId="0" animBg="1"/>
      <p:bldP spid="26" grpId="0"/>
      <p:bldP spid="15" grpId="0" animBg="1"/>
      <p:bldP spid="16" grpId="0"/>
      <p:bldP spid="19" grpId="0" animBg="1"/>
      <p:bldP spid="22" grpId="0"/>
      <p:bldP spid="27" grpId="0" animBg="1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Виды_субъектов_России_на_политической_карте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1365" y="431485"/>
            <a:ext cx="11189269" cy="6433830"/>
          </a:xfrm>
        </p:spPr>
      </p:pic>
      <p:sp>
        <p:nvSpPr>
          <p:cNvPr id="9" name="Овал 8">
            <a:hlinkClick r:id="" action="ppaction://hlinkshowjump?jump=nextslide"/>
          </p:cNvPr>
          <p:cNvSpPr/>
          <p:nvPr/>
        </p:nvSpPr>
        <p:spPr>
          <a:xfrm>
            <a:off x="9371553" y="6512464"/>
            <a:ext cx="192010" cy="18729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gray">
          <a:xfrm>
            <a:off x="683869" y="1285596"/>
            <a:ext cx="10850876" cy="118384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400"/>
          </a:p>
        </p:txBody>
      </p:sp>
      <p:sp>
        <p:nvSpPr>
          <p:cNvPr id="19" name="Rectangle 39"/>
          <p:cNvSpPr>
            <a:spLocks noChangeArrowheads="1"/>
          </p:cNvSpPr>
          <p:nvPr/>
        </p:nvSpPr>
        <p:spPr bwMode="auto">
          <a:xfrm>
            <a:off x="683880" y="1341837"/>
            <a:ext cx="1085086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400" dirty="0"/>
              <a:t>Приказ </a:t>
            </a:r>
            <a:r>
              <a:rPr lang="ru-RU" sz="1400" dirty="0" smtClean="0"/>
              <a:t>Департамента </a:t>
            </a:r>
            <a:r>
              <a:rPr lang="ru-RU" sz="1400" dirty="0"/>
              <a:t>земельных и имущественных отношений Приморского края от 02.07.2017 </a:t>
            </a:r>
            <a:r>
              <a:rPr lang="en-US" sz="1400" dirty="0" smtClean="0"/>
              <a:t>N</a:t>
            </a:r>
            <a:r>
              <a:rPr lang="ru-RU" sz="1400" dirty="0" smtClean="0"/>
              <a:t> </a:t>
            </a:r>
            <a:r>
              <a:rPr lang="ru-RU" sz="1400" dirty="0"/>
              <a:t>70 "О внесении изменений в Приказ департамента земельных и имущественных отношений Приморского края от 23 марта 2015 года </a:t>
            </a:r>
            <a:r>
              <a:rPr lang="en-US" sz="1400" dirty="0" smtClean="0"/>
              <a:t>N</a:t>
            </a:r>
            <a:r>
              <a:rPr lang="ru-RU" sz="1400" dirty="0" smtClean="0"/>
              <a:t> </a:t>
            </a:r>
            <a:r>
              <a:rPr lang="ru-RU" sz="1400" dirty="0"/>
              <a:t>87 "Об утверждении административного регламента департамента земельных и имущественных отношений Приморского края предоставления государственной услуги "Утверждение схемы расположения земельного участка или земельных участков, находящихся в ведении или собственности Приморского края, на кадастровом плане территории"</a:t>
            </a: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gray">
          <a:xfrm>
            <a:off x="683881" y="2469442"/>
            <a:ext cx="10850870" cy="77953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400"/>
          </a:p>
        </p:txBody>
      </p:sp>
      <p:sp>
        <p:nvSpPr>
          <p:cNvPr id="21" name="Rectangle 39"/>
          <p:cNvSpPr>
            <a:spLocks noChangeArrowheads="1"/>
          </p:cNvSpPr>
          <p:nvPr/>
        </p:nvSpPr>
        <p:spPr bwMode="auto">
          <a:xfrm>
            <a:off x="683881" y="2487389"/>
            <a:ext cx="1085086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400" dirty="0"/>
              <a:t>Постановление от 03.05.2017 </a:t>
            </a:r>
            <a:r>
              <a:rPr lang="en-US" sz="1400" dirty="0"/>
              <a:t>N</a:t>
            </a:r>
            <a:r>
              <a:rPr lang="ru-RU" sz="1400" dirty="0"/>
              <a:t> 4-п "О внесении изменений в постановление департамента земельных и имущественных отношений Приморского края от 14 декабря 2015 года </a:t>
            </a:r>
            <a:r>
              <a:rPr lang="en-US" sz="1400" dirty="0"/>
              <a:t>N</a:t>
            </a:r>
            <a:r>
              <a:rPr lang="ru-RU" sz="1400" dirty="0"/>
              <a:t> 5-п "Об утверждении результатов определения кадастровой стоимости земельных участков в составе земель населенных пунктов Приморского края"</a:t>
            </a: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gray">
          <a:xfrm>
            <a:off x="683881" y="3207037"/>
            <a:ext cx="10850870" cy="78416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400"/>
          </a:p>
        </p:txBody>
      </p:sp>
      <p:sp>
        <p:nvSpPr>
          <p:cNvPr id="23" name="Rectangle 39"/>
          <p:cNvSpPr>
            <a:spLocks noChangeArrowheads="1"/>
          </p:cNvSpPr>
          <p:nvPr/>
        </p:nvSpPr>
        <p:spPr bwMode="auto">
          <a:xfrm>
            <a:off x="683881" y="3219752"/>
            <a:ext cx="1085086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400" dirty="0"/>
              <a:t>Постановление Администрации города Владивостока Приморского края от 30 декабря 2010 года N 1607 «Об утверждении Административного регламента предоставления администрацией города Владивостока муниципальной услуги "Выдача разрешений на ввод объектов в эксплуатацию«(с изменениями на 28.12.2015)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gray">
          <a:xfrm>
            <a:off x="683881" y="3968434"/>
            <a:ext cx="10850870" cy="1157441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400"/>
          </a:p>
        </p:txBody>
      </p:sp>
      <p:sp>
        <p:nvSpPr>
          <p:cNvPr id="15" name="Rectangle 39"/>
          <p:cNvSpPr>
            <a:spLocks noChangeArrowheads="1"/>
          </p:cNvSpPr>
          <p:nvPr/>
        </p:nvSpPr>
        <p:spPr bwMode="auto">
          <a:xfrm>
            <a:off x="683880" y="3991201"/>
            <a:ext cx="1085086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400" dirty="0"/>
              <a:t>Федеральный закон от 13 июля 2015 г. N 212-ФЗ "О свободном порте Владивосток" (с изменениями и дополнениями)</a:t>
            </a:r>
          </a:p>
          <a:p>
            <a:r>
              <a:rPr lang="ru-RU" sz="1400" dirty="0"/>
              <a:t>15. Выдача разрешений на строительство, разрешений на ввод объектов в эксплуатацию при осуществлении строительства, реконструкции, капитального ремонта объектов капитального строительства, расположенных на территории свободного порта Владивосток, осуществляется органом местного самоуправления муниципального района или городского округа в течение семи дней со дня получения заявления о выдаче разрешения на строительство или разрешения на ввод объектов в </a:t>
            </a:r>
            <a:r>
              <a:rPr lang="ru-RU" sz="1400" dirty="0" smtClean="0"/>
              <a:t>эксплуатацию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354184" y="6457891"/>
            <a:ext cx="76044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www.niiexp.com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e-mail</a:t>
            </a: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mail@niiexp.com</a:t>
            </a:r>
            <a:endParaRPr lang="ru-RU" sz="2000" dirty="0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gray">
          <a:xfrm>
            <a:off x="683857" y="5129778"/>
            <a:ext cx="10850866" cy="159336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400"/>
          </a:p>
        </p:txBody>
      </p:sp>
      <p:sp>
        <p:nvSpPr>
          <p:cNvPr id="13" name="Rectangle 39"/>
          <p:cNvSpPr>
            <a:spLocks noChangeArrowheads="1"/>
          </p:cNvSpPr>
          <p:nvPr/>
        </p:nvSpPr>
        <p:spPr bwMode="auto">
          <a:xfrm>
            <a:off x="683869" y="5142298"/>
            <a:ext cx="10850864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400" dirty="0"/>
              <a:t>Приказ Министерства Российской Федерации по развитию Дальнего Востока от 27 марта 2017 г. N 57 "Об утверждении Административного регламента Министерства Российской Федерации по развитию Дальнего Востока по предоставлению государственной услуги по выдаче разрешений на строительство и выдаче разрешений на ввод объектов в эксплуатацию при осуществлении строительства и реконструкции объектов капитального строительства инфраструктуры территорий опережающего социально-экономического развития, входящих в состав Дальневосточного федерального округа, за исключением объектов, указанных в пункте 5.1 части 1 статьи 6 Градостроительного кодекса Российской Федерации, кроме автомобильных дорог федерального значения" (не вступил в силу)</a:t>
            </a:r>
          </a:p>
          <a:p>
            <a:r>
              <a:rPr lang="ru-RU" sz="1400" dirty="0"/>
              <a:t>Приложение N 5 к Административному регламенту</a:t>
            </a: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158805" y="219278"/>
            <a:ext cx="10515599" cy="1056221"/>
          </a:xfrm>
        </p:spPr>
        <p:txBody>
          <a:bodyPr>
            <a:noAutofit/>
          </a:bodyPr>
          <a:lstStyle/>
          <a:p>
            <a:r>
              <a:rPr lang="ru-RU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РЕГИОНАЛЬНЫЕ </a:t>
            </a:r>
            <a:r>
              <a:rPr lang="ru-RU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НОРМАТИВНО-ПРАВОВЫЕ АКТЫ</a:t>
            </a:r>
            <a:br>
              <a:rPr lang="ru-RU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ВЛАДИВОСТОК (ПРИМОРСКИЙ КРАЙ)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6" b="21947"/>
          <a:stretch/>
        </p:blipFill>
        <p:spPr>
          <a:xfrm>
            <a:off x="152061" y="169861"/>
            <a:ext cx="1006744" cy="476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2279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/>
      <p:bldP spid="20" grpId="0" animBg="1"/>
      <p:bldP spid="21" grpId="0"/>
      <p:bldP spid="22" grpId="0" animBg="1"/>
      <p:bldP spid="23" grpId="0"/>
      <p:bldP spid="14" grpId="0" animBg="1"/>
      <p:bldP spid="15" grpId="0"/>
      <p:bldP spid="11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4" descr="Виды_субъектов_России_на_политической_карте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365" y="424170"/>
            <a:ext cx="11189269" cy="643383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68" y="1221368"/>
            <a:ext cx="5477211" cy="25195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114" y="17098"/>
            <a:ext cx="10972800" cy="105622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ОТРАСЛЕВЫЕ НОРМАТИВНО-ПРАВОВЫЕ АКТЫ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679" y="1216460"/>
            <a:ext cx="5145947" cy="28977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744" y="3209504"/>
            <a:ext cx="4694935" cy="339392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68" y="2799403"/>
            <a:ext cx="5489428" cy="36483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514" y="3286629"/>
            <a:ext cx="4998751" cy="33106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896" y="2799403"/>
            <a:ext cx="5263623" cy="35003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744" y="4483814"/>
            <a:ext cx="7150103" cy="212268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62" y="2100917"/>
            <a:ext cx="4884013" cy="325600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354184" y="6457891"/>
            <a:ext cx="76044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www.niiexp.com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e-mail</a:t>
            </a: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mail@niiexp.com</a:t>
            </a:r>
            <a:endParaRPr lang="ru-RU" sz="20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6" b="21947"/>
          <a:stretch/>
        </p:blipFill>
        <p:spPr>
          <a:xfrm>
            <a:off x="152061" y="169861"/>
            <a:ext cx="1006744" cy="476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5241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Виды_субъектов_России_на_политической_карте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1365" y="424170"/>
            <a:ext cx="11189269" cy="6433830"/>
          </a:xfr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7583" y="142630"/>
            <a:ext cx="10972800" cy="128815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НОРМАТИВНАЯ ОСНОВА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НЕФТЯНОЙ КОМПЛЕКС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852" y="164457"/>
            <a:ext cx="1153787" cy="10307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352" y="4619870"/>
            <a:ext cx="505225" cy="41951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913" y="5170045"/>
            <a:ext cx="526165" cy="43690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310" y="4755751"/>
            <a:ext cx="548454" cy="4554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527" y="3222052"/>
            <a:ext cx="478143" cy="39703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278" y="4901797"/>
            <a:ext cx="586135" cy="48670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92" y="2312756"/>
            <a:ext cx="509583" cy="42313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395" y="4147648"/>
            <a:ext cx="538240" cy="4469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613" y="5170740"/>
            <a:ext cx="525328" cy="43621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227" y="5793748"/>
            <a:ext cx="556318" cy="46194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47" y="5047613"/>
            <a:ext cx="1964567" cy="163129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377" y="2692648"/>
            <a:ext cx="483030" cy="40108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083" y="3718400"/>
            <a:ext cx="526165" cy="43690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33" y="4026984"/>
            <a:ext cx="526165" cy="43690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930" y="4498576"/>
            <a:ext cx="526165" cy="436905"/>
          </a:xfrm>
          <a:prstGeom prst="rect">
            <a:avLst/>
          </a:prstGeom>
        </p:spPr>
      </p:pic>
      <p:sp>
        <p:nvSpPr>
          <p:cNvPr id="39" name="Выноска 2 38"/>
          <p:cNvSpPr/>
          <p:nvPr/>
        </p:nvSpPr>
        <p:spPr>
          <a:xfrm>
            <a:off x="3739508" y="6281590"/>
            <a:ext cx="5306521" cy="39731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4697"/>
              <a:gd name="adj6" fmla="val -34989"/>
            </a:avLst>
          </a:prstGeom>
          <a:ln w="19050">
            <a:solidFill>
              <a:schemeClr val="tx2">
                <a:lumMod val="20000"/>
                <a:lumOff val="80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Проектируемые (строящиеся) нефтеперерабатывающие заводы</a:t>
            </a:r>
            <a:endParaRPr lang="ru-RU" sz="1400" dirty="0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10" y="4286697"/>
            <a:ext cx="526165" cy="43690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530" y="4004291"/>
            <a:ext cx="478143" cy="39703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963" y="2866204"/>
            <a:ext cx="478143" cy="39703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180" y="4755751"/>
            <a:ext cx="586135" cy="48670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617" y="5175119"/>
            <a:ext cx="586135" cy="48670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759" y="3973688"/>
            <a:ext cx="551855" cy="45823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956" y="4506049"/>
            <a:ext cx="586135" cy="486701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15" y="4864009"/>
            <a:ext cx="586135" cy="486701"/>
          </a:xfrm>
          <a:prstGeom prst="rect">
            <a:avLst/>
          </a:prstGeom>
        </p:spPr>
      </p:pic>
      <p:sp>
        <p:nvSpPr>
          <p:cNvPr id="49" name="Rectangle 15"/>
          <p:cNvSpPr>
            <a:spLocks noChangeArrowheads="1"/>
          </p:cNvSpPr>
          <p:nvPr/>
        </p:nvSpPr>
        <p:spPr bwMode="gray">
          <a:xfrm>
            <a:off x="658227" y="1584425"/>
            <a:ext cx="10875543" cy="117075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658227" y="1660040"/>
            <a:ext cx="1082691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dirty="0"/>
              <a:t>Приказ Федеральной службы по экологическому, технологическому и атомному надзору от 11 марта 2012 г. </a:t>
            </a:r>
            <a:r>
              <a:rPr lang="en-US" sz="1600" dirty="0" smtClean="0"/>
              <a:t>N </a:t>
            </a:r>
            <a:r>
              <a:rPr lang="ru-RU" sz="1600" dirty="0" smtClean="0"/>
              <a:t>96 </a:t>
            </a:r>
            <a:r>
              <a:rPr lang="ru-RU" sz="1600" dirty="0"/>
              <a:t>«Об утверждении Федеральных норм и правил в области промышленной безопасности «Общие правила </a:t>
            </a:r>
            <a:r>
              <a:rPr lang="ru-RU" sz="1600" dirty="0" smtClean="0"/>
              <a:t>взрывобезопасности </a:t>
            </a:r>
            <a:r>
              <a:rPr lang="ru-RU" sz="1600" dirty="0"/>
              <a:t>для взрывопожароопасных химических, </a:t>
            </a:r>
            <a:r>
              <a:rPr lang="ru-RU" sz="1600" dirty="0" smtClean="0"/>
              <a:t>нефтехимических </a:t>
            </a:r>
            <a:r>
              <a:rPr lang="ru-RU" sz="1600" dirty="0"/>
              <a:t>и нефтеперерабатывающих производств» (с изменениями на 26 ноября 2015 года)</a:t>
            </a:r>
          </a:p>
          <a:p>
            <a:endParaRPr lang="ru-RU" sz="1600" dirty="0"/>
          </a:p>
        </p:txBody>
      </p:sp>
      <p:sp>
        <p:nvSpPr>
          <p:cNvPr id="51" name="Rectangle 15"/>
          <p:cNvSpPr>
            <a:spLocks noChangeArrowheads="1"/>
          </p:cNvSpPr>
          <p:nvPr/>
        </p:nvSpPr>
        <p:spPr bwMode="gray">
          <a:xfrm>
            <a:off x="658226" y="2857908"/>
            <a:ext cx="10875543" cy="70245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52" name="Rectangle 39"/>
          <p:cNvSpPr>
            <a:spLocks noChangeArrowheads="1"/>
          </p:cNvSpPr>
          <p:nvPr/>
        </p:nvSpPr>
        <p:spPr bwMode="auto">
          <a:xfrm>
            <a:off x="654197" y="2903261"/>
            <a:ext cx="108269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dirty="0"/>
              <a:t>Федеральный закон от 10.01.2002 N 7-ФЗ (ред. от 03.07.2016) "Об охране окружающей среды" (с изменениями и дополнениями, вступившими в силу с 01.03.2017</a:t>
            </a:r>
            <a:r>
              <a:rPr lang="ru-RU" sz="1600" dirty="0" smtClean="0"/>
              <a:t>) Статья 46.</a:t>
            </a:r>
            <a:endParaRPr lang="ru-RU" sz="1600" dirty="0"/>
          </a:p>
        </p:txBody>
      </p:sp>
      <p:sp>
        <p:nvSpPr>
          <p:cNvPr id="53" name="Rectangle 15"/>
          <p:cNvSpPr>
            <a:spLocks noChangeArrowheads="1"/>
          </p:cNvSpPr>
          <p:nvPr/>
        </p:nvSpPr>
        <p:spPr bwMode="gray">
          <a:xfrm>
            <a:off x="654197" y="3679535"/>
            <a:ext cx="10879572" cy="114429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654196" y="3746616"/>
            <a:ext cx="1082691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dirty="0"/>
              <a:t>Постановление Правительства РФ от 03.03.2010 </a:t>
            </a:r>
            <a:r>
              <a:rPr lang="ru-RU" sz="1600" dirty="0" smtClean="0"/>
              <a:t>г. N 118 "</a:t>
            </a:r>
            <a:r>
              <a:rPr lang="ru-RU" sz="1600" dirty="0"/>
              <a:t>Об утверждении Положения о подготовке, согласовании и утверждении технических проектов разработки месторождений полезных ископаемых и иной проектной документации на выполнение работ, связанных с пользованием участками недр, по видам полезных ископаемых и видам пользования недрами"</a:t>
            </a:r>
          </a:p>
        </p:txBody>
      </p:sp>
      <p:sp>
        <p:nvSpPr>
          <p:cNvPr id="55" name="Rectangle 15"/>
          <p:cNvSpPr>
            <a:spLocks noChangeArrowheads="1"/>
          </p:cNvSpPr>
          <p:nvPr/>
        </p:nvSpPr>
        <p:spPr bwMode="gray">
          <a:xfrm>
            <a:off x="654196" y="4966062"/>
            <a:ext cx="10879573" cy="1176798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56" name="Rectangle 39"/>
          <p:cNvSpPr>
            <a:spLocks noChangeArrowheads="1"/>
          </p:cNvSpPr>
          <p:nvPr/>
        </p:nvSpPr>
        <p:spPr bwMode="auto">
          <a:xfrm>
            <a:off x="654196" y="5039387"/>
            <a:ext cx="1087957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/>
            <a:r>
              <a:rPr lang="ru-RU" sz="1600" dirty="0"/>
              <a:t>Приказ Министерства природных ресурсов и экологии РФ от 26 июня 2012 года </a:t>
            </a:r>
            <a:r>
              <a:rPr lang="en-US" sz="1600" dirty="0"/>
              <a:t>N </a:t>
            </a:r>
            <a:r>
              <a:rPr lang="ru-RU" sz="1600" dirty="0"/>
              <a:t>167 «Об утверждении Административного регламента предоставления Федеральным агентством по недропользованию государственной услуги по выдаче разрешений на ввод в эксплуатацию объектов капитального строительства, разрешение на строительство которых было выдано Федеральным агентством по недропользованию» (с изменениями на 29 октября 2013 года)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6" b="21947"/>
          <a:stretch/>
        </p:blipFill>
        <p:spPr>
          <a:xfrm>
            <a:off x="152061" y="169861"/>
            <a:ext cx="1006744" cy="476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8535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9" grpId="0" animBg="1"/>
      <p:bldP spid="50" grpId="0"/>
      <p:bldP spid="51" grpId="0" animBg="1"/>
      <p:bldP spid="52" grpId="0"/>
      <p:bldP spid="53" grpId="0" animBg="1"/>
      <p:bldP spid="54" grpId="0"/>
      <p:bldP spid="55" grpId="0" animBg="1"/>
      <p:bldP spid="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Виды_субъектов_России_на_политической_карте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1365" y="424170"/>
            <a:ext cx="11189269" cy="6433830"/>
          </a:xfr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599" y="68475"/>
            <a:ext cx="10972800" cy="128815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НОРМАТИВНАЯ ОСНОВА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ГАЗОВАЯ ОТРАСЛЬ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gray">
          <a:xfrm>
            <a:off x="790692" y="2099690"/>
            <a:ext cx="10706099" cy="667911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 dirty="0"/>
          </a:p>
        </p:txBody>
      </p:sp>
      <p:sp>
        <p:nvSpPr>
          <p:cNvPr id="6" name="Rectangle 39"/>
          <p:cNvSpPr>
            <a:spLocks noChangeArrowheads="1"/>
          </p:cNvSpPr>
          <p:nvPr/>
        </p:nvSpPr>
        <p:spPr bwMode="auto">
          <a:xfrm>
            <a:off x="924044" y="2173015"/>
            <a:ext cx="104679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dirty="0"/>
              <a:t>Федеральный закон от 3 июля 2016 г. N 270-ФЗ "О внесении изменений в Федеральный закон "О газоснабжении в Российской Федерации"</a:t>
            </a: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gray">
          <a:xfrm>
            <a:off x="790692" y="2824948"/>
            <a:ext cx="10706099" cy="114429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9" name="Rectangle 39"/>
          <p:cNvSpPr>
            <a:spLocks noChangeArrowheads="1"/>
          </p:cNvSpPr>
          <p:nvPr/>
        </p:nvSpPr>
        <p:spPr bwMode="auto">
          <a:xfrm>
            <a:off x="909755" y="2892029"/>
            <a:ext cx="104679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dirty="0"/>
              <a:t>Постановление Правительства РФ от 15.06.2017 N 713 "Об утверждении типовых форм документов, необходимых для подключения (технологического присоединения) объектов капитального строительства к сети газораспределения, и о внесении изменений в Правила подключения (технологического присоединения) объектов капитального строительства к сетям газораспределения"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gray">
          <a:xfrm>
            <a:off x="790691" y="5454104"/>
            <a:ext cx="10706099" cy="116248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11" name="Rectangle 39"/>
          <p:cNvSpPr>
            <a:spLocks noChangeArrowheads="1"/>
          </p:cNvSpPr>
          <p:nvPr/>
        </p:nvSpPr>
        <p:spPr bwMode="auto">
          <a:xfrm>
            <a:off x="881166" y="5508590"/>
            <a:ext cx="1046797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dirty="0"/>
              <a:t>Национальный стандарт РФ ГОСТ Р 54982-2012 "Системы газораспределительные. Объекты сжиженных углеводородных газов. Общие требования к эксплуатации. Эксплуатационная документация" (</a:t>
            </a:r>
            <a:r>
              <a:rPr lang="ru-RU" sz="1600" dirty="0" smtClean="0"/>
              <a:t>утвержден </a:t>
            </a:r>
            <a:r>
              <a:rPr lang="ru-RU" sz="1600" dirty="0"/>
              <a:t>П</a:t>
            </a:r>
            <a:r>
              <a:rPr lang="ru-RU" sz="1600" dirty="0" smtClean="0"/>
              <a:t>риказом </a:t>
            </a:r>
            <a:r>
              <a:rPr lang="ru-RU" sz="1600" dirty="0"/>
              <a:t>Федерального агентства по техническому регулированию и метрологии от 12 сентября 2012 г. N 293-ст)</a:t>
            </a:r>
          </a:p>
          <a:p>
            <a:r>
              <a:rPr lang="ru-RU" sz="1600" dirty="0"/>
              <a:t>7 Ввод объектов в эксплуатацию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gray">
          <a:xfrm>
            <a:off x="790695" y="1383275"/>
            <a:ext cx="10706099" cy="65810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13" name="Rectangle 39"/>
          <p:cNvSpPr>
            <a:spLocks noChangeArrowheads="1"/>
          </p:cNvSpPr>
          <p:nvPr/>
        </p:nvSpPr>
        <p:spPr bwMode="auto">
          <a:xfrm>
            <a:off x="909755" y="1419937"/>
            <a:ext cx="104679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/>
            <a:r>
              <a:rPr lang="ru-RU" sz="1600" dirty="0"/>
              <a:t>Федеральный закон Российской Федерации О газоснабжении в Российской Федерации (с изменениями на 5 декабря 2016 года)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gray">
          <a:xfrm>
            <a:off x="793832" y="4777297"/>
            <a:ext cx="10706099" cy="63222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15" name="Rectangle 39"/>
          <p:cNvSpPr>
            <a:spLocks noChangeArrowheads="1"/>
          </p:cNvSpPr>
          <p:nvPr/>
        </p:nvSpPr>
        <p:spPr bwMode="auto">
          <a:xfrm>
            <a:off x="909755" y="4802295"/>
            <a:ext cx="104679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dirty="0"/>
              <a:t>Федеральный закон от 10.01.2002 N 7-ФЗ (ред. от 03.07.2016) "Об охране окружающей среды" (с изменениями и дополнениями, вступившими в силу с 01.03.2017</a:t>
            </a:r>
            <a:r>
              <a:rPr lang="ru-RU" sz="1600" dirty="0" smtClean="0"/>
              <a:t>) Статья 46.</a:t>
            </a:r>
            <a:endParaRPr lang="ru-RU" sz="16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gray">
          <a:xfrm>
            <a:off x="790691" y="4028567"/>
            <a:ext cx="10706099" cy="70801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17" name="Rectangle 39"/>
          <p:cNvSpPr>
            <a:spLocks noChangeArrowheads="1"/>
          </p:cNvSpPr>
          <p:nvPr/>
        </p:nvSpPr>
        <p:spPr bwMode="auto">
          <a:xfrm>
            <a:off x="895459" y="4065051"/>
            <a:ext cx="104679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dirty="0"/>
              <a:t>Постановление Правительства РФ </a:t>
            </a:r>
            <a:r>
              <a:rPr lang="ru-RU" sz="1600" dirty="0" smtClean="0"/>
              <a:t>от </a:t>
            </a:r>
            <a:r>
              <a:rPr lang="ru-RU" sz="1600" dirty="0"/>
              <a:t>29 октября 2010 года N </a:t>
            </a:r>
            <a:r>
              <a:rPr lang="ru-RU" sz="1600" dirty="0" smtClean="0"/>
              <a:t>870 «Об </a:t>
            </a:r>
            <a:r>
              <a:rPr lang="ru-RU" sz="1600" dirty="0"/>
              <a:t>утверждении технического регламента о безопасности сетей газораспределения и </a:t>
            </a:r>
            <a:r>
              <a:rPr lang="ru-RU" sz="1600" dirty="0" err="1" smtClean="0"/>
              <a:t>газопотребления</a:t>
            </a:r>
            <a:r>
              <a:rPr lang="ru-RU" sz="1600" dirty="0" smtClean="0"/>
              <a:t>» </a:t>
            </a:r>
            <a:r>
              <a:rPr lang="ru-RU" sz="1600" dirty="0"/>
              <a:t>(с изменениями на 20 января 2017 года)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355824" y="6512376"/>
            <a:ext cx="76044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www.niiexp.com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e-mail</a:t>
            </a: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mail@niiexp.com</a:t>
            </a:r>
            <a:endParaRPr lang="ru-RU" sz="20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6" b="21947"/>
          <a:stretch/>
        </p:blipFill>
        <p:spPr>
          <a:xfrm>
            <a:off x="152061" y="169861"/>
            <a:ext cx="1006744" cy="476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09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Виды_субъектов_России_на_политической_карте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1365" y="424170"/>
            <a:ext cx="11189269" cy="6433830"/>
          </a:xfr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599" y="139060"/>
            <a:ext cx="10972800" cy="120872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НОРМАТИВНАЯ ОСНОВА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ЭЛЕКТРОЭНЕРГЕТИКА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gray">
          <a:xfrm>
            <a:off x="709448" y="2040791"/>
            <a:ext cx="10706099" cy="144549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13" name="Rectangle 39"/>
          <p:cNvSpPr>
            <a:spLocks noChangeArrowheads="1"/>
          </p:cNvSpPr>
          <p:nvPr/>
        </p:nvSpPr>
        <p:spPr bwMode="auto">
          <a:xfrm>
            <a:off x="709447" y="2008957"/>
            <a:ext cx="1070609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500" dirty="0"/>
              <a:t>Приказ Министерства энергетики РФ от 14 июня 2016 г. N 533 "Об утверждении форм раскрытия производителями электрической энергии, отнесенными к числу субъектов электроэнергетики, инвестиционные программы которых утверждаются Министерством энергетики Российской Федерации и (или) органами исполнительной власти субъектов Российской Федерации, информации об инвестиционной программе (о проекте инвестиционной программы и (или) проекте изменений, вносимых в инвестиционную программу), правил заполнения указанных форм и требований к их форматам раскрытия"</a:t>
            </a:r>
          </a:p>
          <a:p>
            <a:r>
              <a:rPr lang="ru-RU" sz="1500" dirty="0"/>
              <a:t>Приложение N 6 к приказу Министерства энергетики РФ от 14 июня 2016 г. N 533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gray">
          <a:xfrm>
            <a:off x="709448" y="3532391"/>
            <a:ext cx="10706099" cy="1955003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15" name="Rectangle 39"/>
          <p:cNvSpPr>
            <a:spLocks noChangeArrowheads="1"/>
          </p:cNvSpPr>
          <p:nvPr/>
        </p:nvSpPr>
        <p:spPr bwMode="auto">
          <a:xfrm>
            <a:off x="709447" y="3548402"/>
            <a:ext cx="1070609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500" dirty="0"/>
              <a:t>Приказ Министерства энергетики РФ от 5 мая 2016 г. N 380 "Об утверждении форм раскрытия сетевой организацией информации об инвестиционной программе (о проекте инвестиционной программы и (или) проекте изменений, вносимых в инвестиционную программу) и обосновывающих ее материалах, указанной в абзацах втором - четвертом, шестом, восьмом и десятом подпункта "ж" пункта 11 стандартов раскрытия информации субъектами оптового и розничных рынков электрической энергии, утвержденных постановлением Правительства Российской Федерации от 21 января 2004 г. N 24, правил заполнения указанных форм и требований к форматам раскрытия сетевой организацией электронных документов, содержащих информацию об инвестиционной программе..."</a:t>
            </a:r>
          </a:p>
          <a:p>
            <a:r>
              <a:rPr lang="ru-RU" sz="1500" dirty="0"/>
              <a:t>Приложение N 7 к приказу Министерства энергетики РФ от 5 мая 2016 г. N 380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gray">
          <a:xfrm>
            <a:off x="709451" y="1363794"/>
            <a:ext cx="10706099" cy="63246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19" name="Rectangle 39"/>
          <p:cNvSpPr>
            <a:spLocks noChangeArrowheads="1"/>
          </p:cNvSpPr>
          <p:nvPr/>
        </p:nvSpPr>
        <p:spPr bwMode="auto">
          <a:xfrm>
            <a:off x="709451" y="1409068"/>
            <a:ext cx="1058703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500" dirty="0"/>
              <a:t>Федеральный закон от 10.01.2002 N 7-ФЗ (ред. от 03.07.2016) "Об охране окружающей среды" (с изменениями и дополнениями, вступившими в силу с 01.03.2017) Статья 40</a:t>
            </a: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gray">
          <a:xfrm>
            <a:off x="709449" y="5528212"/>
            <a:ext cx="10706099" cy="57529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500"/>
          </a:p>
        </p:txBody>
      </p:sp>
      <p:sp>
        <p:nvSpPr>
          <p:cNvPr id="21" name="Rectangle 39"/>
          <p:cNvSpPr>
            <a:spLocks noChangeArrowheads="1"/>
          </p:cNvSpPr>
          <p:nvPr/>
        </p:nvSpPr>
        <p:spPr bwMode="auto">
          <a:xfrm>
            <a:off x="709447" y="5549511"/>
            <a:ext cx="1070609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500" dirty="0"/>
              <a:t>Приказ Минэнерго России от </a:t>
            </a:r>
            <a:r>
              <a:rPr lang="ru-RU" sz="1500" dirty="0" smtClean="0"/>
              <a:t>1 </a:t>
            </a:r>
            <a:r>
              <a:rPr lang="ru-RU" sz="1500" dirty="0"/>
              <a:t>марта 2016 г. </a:t>
            </a:r>
            <a:r>
              <a:rPr lang="en-US" sz="1500" dirty="0" smtClean="0"/>
              <a:t>N</a:t>
            </a:r>
            <a:r>
              <a:rPr lang="ru-RU" sz="1500" dirty="0" smtClean="0"/>
              <a:t> </a:t>
            </a:r>
            <a:r>
              <a:rPr lang="ru-RU" sz="1500" dirty="0"/>
              <a:t>147 "Об утверждении схемы и программы развития Единой энергетической системы России на 2016-2022 гг."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354184" y="6457891"/>
            <a:ext cx="76044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www.niiexp.com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e-mail</a:t>
            </a: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mail@niiexp.com</a:t>
            </a:r>
            <a:endParaRPr lang="ru-RU" sz="2000" dirty="0"/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gray">
          <a:xfrm>
            <a:off x="709447" y="6144327"/>
            <a:ext cx="10706099" cy="524288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500"/>
          </a:p>
        </p:txBody>
      </p:sp>
      <p:sp>
        <p:nvSpPr>
          <p:cNvPr id="23" name="Rectangle 39"/>
          <p:cNvSpPr>
            <a:spLocks noChangeArrowheads="1"/>
          </p:cNvSpPr>
          <p:nvPr/>
        </p:nvSpPr>
        <p:spPr bwMode="auto">
          <a:xfrm>
            <a:off x="709451" y="6144327"/>
            <a:ext cx="1070609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500" dirty="0"/>
              <a:t>Приказ Минэнерго России от 09.09.2015 </a:t>
            </a:r>
            <a:r>
              <a:rPr lang="en-US" sz="1500" dirty="0" smtClean="0"/>
              <a:t>N</a:t>
            </a:r>
            <a:r>
              <a:rPr lang="ru-RU" sz="1500" dirty="0" smtClean="0"/>
              <a:t> </a:t>
            </a:r>
            <a:r>
              <a:rPr lang="ru-RU" sz="1500" dirty="0"/>
              <a:t>627 «Об утверждении Схемы и программы развития Единой энергетической системы России на 2015-2021 годы"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6" b="21947"/>
          <a:stretch/>
        </p:blipFill>
        <p:spPr>
          <a:xfrm>
            <a:off x="152061" y="169861"/>
            <a:ext cx="1006744" cy="476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8401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6" grpId="0" animBg="1"/>
      <p:bldP spid="19" grpId="0"/>
      <p:bldP spid="20" grpId="0" animBg="1"/>
      <p:bldP spid="21" grpId="0"/>
      <p:bldP spid="22" grpId="0" animBg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" y="331859"/>
            <a:ext cx="11209020" cy="6526141"/>
          </a:xfrm>
          <a:effectLst>
            <a:glow rad="127000">
              <a:schemeClr val="accent1"/>
            </a:glow>
            <a:reflection endPos="0" dist="508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7653" y="94421"/>
            <a:ext cx="10277475" cy="1387907"/>
          </a:xfrm>
        </p:spPr>
        <p:txBody>
          <a:bodyPr>
            <a:normAutofit/>
          </a:bodyPr>
          <a:lstStyle/>
          <a:p>
            <a:r>
              <a:rPr lang="ru-RU" sz="3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НОРМАТИВНАЯ ОСНОВА ПРОЦЕДУРЫ ВВОДА ОБЪЕКТА В ЭКСПЛУАТАЦИЮ</a:t>
            </a:r>
            <a:endParaRPr lang="ru-RU" sz="3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91427" y="2385108"/>
            <a:ext cx="3087232" cy="117695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08857" y="4456842"/>
            <a:ext cx="3087232" cy="117695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80033" y="4456842"/>
            <a:ext cx="3087232" cy="117695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Отраслевые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Соединительная линия уступом 14"/>
          <p:cNvCxnSpPr>
            <a:stCxn id="8" idx="0"/>
            <a:endCxn id="9" idx="0"/>
          </p:cNvCxnSpPr>
          <p:nvPr/>
        </p:nvCxnSpPr>
        <p:spPr>
          <a:xfrm rot="5400000" flipH="1" flipV="1">
            <a:off x="6138061" y="2071254"/>
            <a:ext cx="12700" cy="4771176"/>
          </a:xfrm>
          <a:prstGeom prst="bentConnector3">
            <a:avLst>
              <a:gd name="adj1" fmla="val 3518315"/>
            </a:avLst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7" idx="2"/>
          </p:cNvCxnSpPr>
          <p:nvPr/>
        </p:nvCxnSpPr>
        <p:spPr>
          <a:xfrm>
            <a:off x="6135043" y="3562059"/>
            <a:ext cx="13580" cy="47078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354184" y="6457891"/>
            <a:ext cx="76044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www.niiexp.com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e-mail</a:t>
            </a: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mail@niiexp.com</a:t>
            </a:r>
            <a:endParaRPr lang="ru-RU" sz="20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6" b="21947"/>
          <a:stretch/>
        </p:blipFill>
        <p:spPr>
          <a:xfrm>
            <a:off x="152061" y="169861"/>
            <a:ext cx="1006744" cy="476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0111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Виды_субъектов_России_на_политической_карте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1365" y="424170"/>
            <a:ext cx="11189269" cy="6433830"/>
          </a:xfr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599" y="62653"/>
            <a:ext cx="10972800" cy="1159887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НОРМАТИВНАЯ ОСНОВА</a:t>
            </a:r>
            <a:b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АТОМНАЯ ЭНЕРГЕТИКА (АЭС)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658" y="2413568"/>
            <a:ext cx="800085" cy="8000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19" y="2942500"/>
            <a:ext cx="743508" cy="7435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717" y="1181198"/>
            <a:ext cx="712402" cy="7124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41" y="3733349"/>
            <a:ext cx="766264" cy="7662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968" y="2209668"/>
            <a:ext cx="729112" cy="7291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839" y="3537362"/>
            <a:ext cx="766909" cy="7669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148" y="3252744"/>
            <a:ext cx="793939" cy="79393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57" y="1890947"/>
            <a:ext cx="671861" cy="67186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600" y="3596128"/>
            <a:ext cx="702240" cy="70224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601" y="1659569"/>
            <a:ext cx="753999" cy="7539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2857"/>
            <a:ext cx="1755934" cy="1755934"/>
          </a:xfrm>
          <a:prstGeom prst="rect">
            <a:avLst/>
          </a:prstGeom>
        </p:spPr>
      </p:pic>
      <p:sp>
        <p:nvSpPr>
          <p:cNvPr id="20" name="Выноска 2 19"/>
          <p:cNvSpPr/>
          <p:nvPr/>
        </p:nvSpPr>
        <p:spPr>
          <a:xfrm>
            <a:off x="3092737" y="6296871"/>
            <a:ext cx="5306521" cy="39731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4697"/>
              <a:gd name="adj6" fmla="val -34989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Строящиеся Атомные электростанции (АЭС) по данным </a:t>
            </a:r>
            <a:r>
              <a:rPr lang="ru-RU" sz="1400" dirty="0" err="1" smtClean="0"/>
              <a:t>Росатома</a:t>
            </a:r>
            <a:endParaRPr lang="ru-RU" sz="14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32" y="1659569"/>
            <a:ext cx="776627" cy="7766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190" y="3389141"/>
            <a:ext cx="776627" cy="77662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955" y="3260994"/>
            <a:ext cx="776627" cy="77662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64" y="2933116"/>
            <a:ext cx="776627" cy="77662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773" y="1714393"/>
            <a:ext cx="776627" cy="77662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95" y="3714554"/>
            <a:ext cx="776627" cy="77662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076" y="1761250"/>
            <a:ext cx="776627" cy="776627"/>
          </a:xfrm>
          <a:prstGeom prst="rect">
            <a:avLst/>
          </a:prstGeom>
        </p:spPr>
      </p:pic>
      <p:sp>
        <p:nvSpPr>
          <p:cNvPr id="29" name="Rectangle 15"/>
          <p:cNvSpPr>
            <a:spLocks noChangeArrowheads="1"/>
          </p:cNvSpPr>
          <p:nvPr/>
        </p:nvSpPr>
        <p:spPr bwMode="gray">
          <a:xfrm>
            <a:off x="609598" y="1189926"/>
            <a:ext cx="10972800" cy="444586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30" name="Rectangle 39"/>
          <p:cNvSpPr>
            <a:spLocks noChangeArrowheads="1"/>
          </p:cNvSpPr>
          <p:nvPr/>
        </p:nvSpPr>
        <p:spPr bwMode="auto">
          <a:xfrm>
            <a:off x="609598" y="1263251"/>
            <a:ext cx="107898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/>
            <a:r>
              <a:rPr lang="ru-RU" sz="1400" dirty="0"/>
              <a:t>Федеральный закон от 21 ноября 1995 г. N 170-ФЗ "Об использовании атомной энергии" (с изменениями на 3 июля 2016 года)</a:t>
            </a:r>
          </a:p>
        </p:txBody>
      </p:sp>
      <p:sp>
        <p:nvSpPr>
          <p:cNvPr id="31" name="Rectangle 15"/>
          <p:cNvSpPr>
            <a:spLocks noChangeArrowheads="1"/>
          </p:cNvSpPr>
          <p:nvPr/>
        </p:nvSpPr>
        <p:spPr bwMode="gray">
          <a:xfrm>
            <a:off x="609598" y="1648661"/>
            <a:ext cx="10972800" cy="529358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32" name="Rectangle 39"/>
          <p:cNvSpPr>
            <a:spLocks noChangeArrowheads="1"/>
          </p:cNvSpPr>
          <p:nvPr/>
        </p:nvSpPr>
        <p:spPr bwMode="auto">
          <a:xfrm>
            <a:off x="663378" y="1636003"/>
            <a:ext cx="108652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/>
            <a:r>
              <a:rPr lang="ru-RU" sz="1400" dirty="0"/>
              <a:t>Федеральный закон от 10.01.2002 N 7-ФЗ (ред. от 03.07.2016) "Об охране окружающей среды" (с изменениями и дополнениями, вступившими в силу с 01.03.2017) Статья 40</a:t>
            </a:r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gray">
          <a:xfrm>
            <a:off x="609599" y="2187403"/>
            <a:ext cx="10972799" cy="718435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34" name="Rectangle 39"/>
          <p:cNvSpPr>
            <a:spLocks noChangeArrowheads="1"/>
          </p:cNvSpPr>
          <p:nvPr/>
        </p:nvSpPr>
        <p:spPr bwMode="auto">
          <a:xfrm>
            <a:off x="609598" y="2167174"/>
            <a:ext cx="1097279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5"/>
            <a:r>
              <a:rPr lang="ru-RU" sz="1400" dirty="0"/>
              <a:t>Постановление Правительства РФ от 30 ноября 2016 г. N 1265 "О порядке установления платы за технологическое присоединение вновь вводимых в эксплуатацию объектов по производству электрической энергии атомных станций и гидроэлектростанций (в том числе гидроаккумулирующих электростанций) к объектам единой национальной (общероссийской) электрической сети"</a:t>
            </a:r>
          </a:p>
        </p:txBody>
      </p:sp>
      <p:sp>
        <p:nvSpPr>
          <p:cNvPr id="35" name="Rectangle 15"/>
          <p:cNvSpPr>
            <a:spLocks noChangeArrowheads="1"/>
          </p:cNvSpPr>
          <p:nvPr/>
        </p:nvSpPr>
        <p:spPr bwMode="gray">
          <a:xfrm>
            <a:off x="609596" y="2914405"/>
            <a:ext cx="10972799" cy="1370633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609597" y="2900043"/>
            <a:ext cx="1097279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400" dirty="0"/>
              <a:t>Приказ </a:t>
            </a:r>
            <a:r>
              <a:rPr lang="ru-RU" sz="1400" dirty="0" err="1"/>
              <a:t>Госкорпорации</a:t>
            </a:r>
            <a:r>
              <a:rPr lang="ru-RU" sz="1400" dirty="0"/>
              <a:t> «</a:t>
            </a:r>
            <a:r>
              <a:rPr lang="ru-RU" sz="1400" dirty="0" err="1"/>
              <a:t>Росатом</a:t>
            </a:r>
            <a:r>
              <a:rPr lang="ru-RU" sz="1400" dirty="0"/>
              <a:t>» от 12.07.2016 №1/16-НПА «Об утверждении Административного регламента предоставления Государственной корпорацией по атомной энергии «</a:t>
            </a:r>
            <a:r>
              <a:rPr lang="ru-RU" sz="1400" dirty="0" err="1"/>
              <a:t>Росатом</a:t>
            </a:r>
            <a:r>
              <a:rPr lang="ru-RU" sz="1400" dirty="0"/>
              <a:t>» государственной услуги по выдаче учреждениям </a:t>
            </a:r>
            <a:r>
              <a:rPr lang="ru-RU" sz="1400" dirty="0" err="1"/>
              <a:t>Госкорпорации</a:t>
            </a:r>
            <a:r>
              <a:rPr lang="ru-RU" sz="1400" dirty="0"/>
              <a:t> «</a:t>
            </a:r>
            <a:r>
              <a:rPr lang="ru-RU" sz="1400" dirty="0" err="1"/>
              <a:t>Росатом</a:t>
            </a:r>
            <a:r>
              <a:rPr lang="ru-RU" sz="1400" dirty="0"/>
              <a:t>», акционерным обществам </a:t>
            </a:r>
            <a:r>
              <a:rPr lang="ru-RU" sz="1400" dirty="0" err="1"/>
              <a:t>Госкорпорации</a:t>
            </a:r>
            <a:r>
              <a:rPr lang="ru-RU" sz="1400" dirty="0"/>
              <a:t> «</a:t>
            </a:r>
            <a:r>
              <a:rPr lang="ru-RU" sz="1400" dirty="0" err="1"/>
              <a:t>Росатом</a:t>
            </a:r>
            <a:r>
              <a:rPr lang="ru-RU" sz="1400" dirty="0"/>
              <a:t>» и их дочерним, зависимым обществам, а также подведомственным </a:t>
            </a:r>
            <a:r>
              <a:rPr lang="ru-RU" sz="1400" dirty="0" err="1"/>
              <a:t>Госкорпорации</a:t>
            </a:r>
            <a:r>
              <a:rPr lang="ru-RU" sz="1400" dirty="0"/>
              <a:t> «</a:t>
            </a:r>
            <a:r>
              <a:rPr lang="ru-RU" sz="1400" dirty="0" err="1"/>
              <a:t>Росатом</a:t>
            </a:r>
            <a:r>
              <a:rPr lang="ru-RU" sz="1400" dirty="0"/>
              <a:t>» предприятиям разрешений на строительство объектов использования атомной энергии, при строительстве, реконструкции которых допускается изъятие земельных участков для государственных нужд, и выдачу таким юридическим лицам разрешений на ввод в эксплуатацию указанных объектов»</a:t>
            </a:r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gray">
          <a:xfrm>
            <a:off x="609596" y="4304809"/>
            <a:ext cx="10972799" cy="929626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38" name="Rectangle 39"/>
          <p:cNvSpPr>
            <a:spLocks noChangeArrowheads="1"/>
          </p:cNvSpPr>
          <p:nvPr/>
        </p:nvSpPr>
        <p:spPr bwMode="auto">
          <a:xfrm>
            <a:off x="609596" y="4274690"/>
            <a:ext cx="1097279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/>
            <a:r>
              <a:rPr lang="ru-RU" sz="1400" dirty="0"/>
              <a:t>Приказ Министерства природных ресурсов и экологии РФ от 26 июня 2012 года </a:t>
            </a:r>
            <a:r>
              <a:rPr lang="en-US" sz="1400" dirty="0"/>
              <a:t>N </a:t>
            </a:r>
            <a:r>
              <a:rPr lang="ru-RU" sz="1400" dirty="0"/>
              <a:t>167 «Об утверждении Административного регламента предоставления Федеральным агентством по недропользованию государственной услуги по выдаче разрешений на ввод в эксплуатацию объектов капитального строительства, разрешение на строительство которых было выдано Федеральным агентством по недропользованию» (с изменениями на 29 октября 2013 года)</a:t>
            </a:r>
          </a:p>
        </p:txBody>
      </p:sp>
      <p:sp>
        <p:nvSpPr>
          <p:cNvPr id="39" name="Rectangle 15"/>
          <p:cNvSpPr>
            <a:spLocks noChangeArrowheads="1"/>
          </p:cNvSpPr>
          <p:nvPr/>
        </p:nvSpPr>
        <p:spPr bwMode="gray">
          <a:xfrm>
            <a:off x="609596" y="5250886"/>
            <a:ext cx="10972798" cy="733028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609595" y="5192295"/>
            <a:ext cx="1097279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400" dirty="0"/>
              <a:t>Приказ Ростехнадзора от 13.01.2015 N 5 "Об утверждении Перечня нормативных правовых актов и нормативных документов, относящихся к сфере деятельности Федеральной службы по экологическому, технологическому и атомному надзору (раздел I "Технологический, строительный, энергетический надзор") П-01-01-2014"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354184" y="6457891"/>
            <a:ext cx="76044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www.niiexp.com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e-mail</a:t>
            </a: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mail@niiexp.com</a:t>
            </a:r>
            <a:endParaRPr lang="ru-RU" sz="2000" dirty="0"/>
          </a:p>
        </p:txBody>
      </p:sp>
      <p:sp>
        <p:nvSpPr>
          <p:cNvPr id="41" name="Rectangle 15"/>
          <p:cNvSpPr>
            <a:spLocks noChangeArrowheads="1"/>
          </p:cNvSpPr>
          <p:nvPr/>
        </p:nvSpPr>
        <p:spPr bwMode="gray">
          <a:xfrm>
            <a:off x="609595" y="6007620"/>
            <a:ext cx="10972800" cy="73027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609595" y="5955660"/>
            <a:ext cx="109728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5"/>
            <a:r>
              <a:rPr lang="ru-RU" sz="1400" dirty="0"/>
              <a:t>Приказ Ростехнадзора от 23.05.2017 N </a:t>
            </a:r>
            <a:r>
              <a:rPr lang="ru-RU" sz="1400" dirty="0" smtClean="0"/>
              <a:t>172 "Об </a:t>
            </a:r>
            <a:r>
              <a:rPr lang="ru-RU" sz="1400" dirty="0"/>
              <a:t>утверждении раздела II "Государственное регулирование безопасности при использовании атомной энергии" Перечня нормативных правовых актов и нормативных документов, относящихся к сфере деятельности Федеральной службы по экологическому, технологическому и атомному надзору (П-01-01-2017)"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6" b="21947"/>
          <a:stretch/>
        </p:blipFill>
        <p:spPr>
          <a:xfrm>
            <a:off x="152061" y="169861"/>
            <a:ext cx="1006744" cy="476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1743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Виды_субъектов_России_на_политической_карте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1365" y="424170"/>
            <a:ext cx="11189269" cy="6433830"/>
          </a:xfr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20872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НОРМАТИВНАЯ ОСНОВА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СЕТИ ЭЛЕКТРОСВЯЗИ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gray">
          <a:xfrm>
            <a:off x="742949" y="2629289"/>
            <a:ext cx="10706099" cy="827383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6" name="Rectangle 39"/>
          <p:cNvSpPr>
            <a:spLocks noChangeArrowheads="1"/>
          </p:cNvSpPr>
          <p:nvPr/>
        </p:nvSpPr>
        <p:spPr bwMode="auto">
          <a:xfrm>
            <a:off x="876301" y="2702614"/>
            <a:ext cx="1046797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Приказ </a:t>
            </a:r>
            <a:r>
              <a:rPr lang="ru-RU" dirty="0"/>
              <a:t>Министерства связи и массовых коммуникаций РФ от 26 августа 2014 г. N </a:t>
            </a:r>
            <a:r>
              <a:rPr lang="ru-RU" dirty="0" smtClean="0"/>
              <a:t>258 "Об </a:t>
            </a:r>
            <a:r>
              <a:rPr lang="ru-RU" dirty="0"/>
              <a:t>утверждении Требований к порядку ввода сетей электросвязи в эксплуатацию"</a:t>
            </a:r>
            <a:endParaRPr lang="ru-RU" b="1" dirty="0"/>
          </a:p>
          <a:p>
            <a:pPr fontAlgn="base"/>
            <a:endParaRPr lang="ru-RU" sz="1600" dirty="0"/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gray">
          <a:xfrm>
            <a:off x="742949" y="3606205"/>
            <a:ext cx="10706099" cy="112240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10" name="Rectangle 39"/>
          <p:cNvSpPr>
            <a:spLocks noChangeArrowheads="1"/>
          </p:cNvSpPr>
          <p:nvPr/>
        </p:nvSpPr>
        <p:spPr bwMode="auto">
          <a:xfrm>
            <a:off x="876301" y="3705740"/>
            <a:ext cx="104679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dirty="0"/>
              <a:t>Постановление Правительства РФ от 10.09.2009 N 723 "О порядке ввода в эксплуатацию отдельных государственных информационных систем" (вместе с «Положением о регистрации федеральных государственных информационных систем»)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gray">
          <a:xfrm>
            <a:off x="742949" y="4867099"/>
            <a:ext cx="10706099" cy="162585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18" name="Rectangle 39"/>
          <p:cNvSpPr>
            <a:spLocks noChangeArrowheads="1"/>
          </p:cNvSpPr>
          <p:nvPr/>
        </p:nvSpPr>
        <p:spPr bwMode="auto">
          <a:xfrm>
            <a:off x="876301" y="4940424"/>
            <a:ext cx="1046797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dirty="0"/>
              <a:t>Приказ Министерства связи и массовых коммуникаций РФ от 16.09.2014 N </a:t>
            </a:r>
            <a:r>
              <a:rPr lang="ru-RU" dirty="0" smtClean="0"/>
              <a:t>292 </a:t>
            </a:r>
            <a:r>
              <a:rPr lang="ru-RU" dirty="0"/>
              <a:t>"Об </a:t>
            </a:r>
            <a:r>
              <a:rPr lang="ru-RU" dirty="0" smtClean="0"/>
              <a:t>утверждении административного регламента </a:t>
            </a:r>
            <a:r>
              <a:rPr lang="ru-RU" dirty="0"/>
              <a:t>предоставления Федеральной службой по надзору в сфере связи, информационных технологий и массовых коммуникаций государственной услуги по выдаче разрешений на судовые радиостанции, используемых на морских судах, судах внутреннего плавания и судах смешанного (река-море) </a:t>
            </a:r>
            <a:r>
              <a:rPr lang="ru-RU" dirty="0" smtClean="0"/>
              <a:t>плавания</a:t>
            </a:r>
            <a:r>
              <a:rPr lang="ru-RU" dirty="0"/>
              <a:t> "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gray">
          <a:xfrm>
            <a:off x="742949" y="1632893"/>
            <a:ext cx="10706099" cy="827383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20" name="Rectangle 39"/>
          <p:cNvSpPr>
            <a:spLocks noChangeArrowheads="1"/>
          </p:cNvSpPr>
          <p:nvPr/>
        </p:nvSpPr>
        <p:spPr bwMode="auto">
          <a:xfrm>
            <a:off x="876301" y="1706218"/>
            <a:ext cx="104679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Федеральный закон </a:t>
            </a:r>
            <a:r>
              <a:rPr lang="ru-RU" dirty="0" smtClean="0"/>
              <a:t>Российской Федерации </a:t>
            </a:r>
            <a:r>
              <a:rPr lang="ru-RU" dirty="0"/>
              <a:t>от 7 июля 2003 г. N 126-ФЗ «О связи</a:t>
            </a:r>
            <a:r>
              <a:rPr lang="ru-RU" dirty="0" smtClean="0"/>
              <a:t>»</a:t>
            </a:r>
          </a:p>
          <a:p>
            <a:pPr fontAlgn="base"/>
            <a:r>
              <a:rPr lang="ru-RU" dirty="0" smtClean="0"/>
              <a:t>(</a:t>
            </a:r>
            <a:r>
              <a:rPr lang="ru-RU" dirty="0"/>
              <a:t>статья 46, пункт 1)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54184" y="6457891"/>
            <a:ext cx="76044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www.niiexp.com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e-mail</a:t>
            </a: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mail@niiexp.com</a:t>
            </a:r>
            <a:endParaRPr lang="ru-RU" sz="20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6" b="21947"/>
          <a:stretch/>
        </p:blipFill>
        <p:spPr>
          <a:xfrm>
            <a:off x="152061" y="169861"/>
            <a:ext cx="1006744" cy="476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1134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9" grpId="0" animBg="1"/>
      <p:bldP spid="10" grpId="0"/>
      <p:bldP spid="17" grpId="0" animBg="1"/>
      <p:bldP spid="18" grpId="0"/>
      <p:bldP spid="19" grpId="0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Виды_субъектов_России_на_политической_карте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1365" y="424170"/>
            <a:ext cx="11189269" cy="6433830"/>
          </a:xfr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598" y="94268"/>
            <a:ext cx="10972800" cy="128421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НОРМАТИВНАЯ ОСНОВА</a:t>
            </a:r>
            <a:b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ТРАНСПОРТНОЕ СТРОИТЕЬСТВО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gray">
          <a:xfrm>
            <a:off x="714669" y="1342949"/>
            <a:ext cx="10706099" cy="1088988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19" name="Rectangle 39"/>
          <p:cNvSpPr>
            <a:spLocks noChangeArrowheads="1"/>
          </p:cNvSpPr>
          <p:nvPr/>
        </p:nvSpPr>
        <p:spPr bwMode="auto">
          <a:xfrm>
            <a:off x="848021" y="1379611"/>
            <a:ext cx="1057274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/>
            <a:r>
              <a:rPr lang="ru-RU" sz="1500" dirty="0"/>
              <a:t>Приказа Министерства </a:t>
            </a:r>
            <a:r>
              <a:rPr lang="ru-RU" sz="1500" dirty="0" smtClean="0"/>
              <a:t>транспорта РФ от </a:t>
            </a:r>
            <a:r>
              <a:rPr lang="ru-RU" sz="1500" dirty="0"/>
              <a:t>22 июля 2014 года N </a:t>
            </a:r>
            <a:r>
              <a:rPr lang="ru-RU" sz="1500" dirty="0" smtClean="0"/>
              <a:t>195 «Об </a:t>
            </a:r>
            <a:r>
              <a:rPr lang="ru-RU" sz="1500" dirty="0"/>
              <a:t>утверждении Административного регламента Федерального агентства воздушного транспорта предоставления государственной услуги по выдаче разрешений на строительство и ввод в эксплуатацию объектов аэропортов и иных объектов авиационной инфраструктуры (включая объекты единой системы организации воздушного движения), являющихся объектами капитального </a:t>
            </a:r>
            <a:r>
              <a:rPr lang="ru-RU" sz="1500" dirty="0" smtClean="0"/>
              <a:t>строительства»</a:t>
            </a:r>
            <a:endParaRPr lang="ru-RU" sz="1500" dirty="0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gray">
          <a:xfrm>
            <a:off x="714669" y="2468600"/>
            <a:ext cx="10706099" cy="1052326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21" name="Rectangle 39"/>
          <p:cNvSpPr>
            <a:spLocks noChangeArrowheads="1"/>
          </p:cNvSpPr>
          <p:nvPr/>
        </p:nvSpPr>
        <p:spPr bwMode="auto">
          <a:xfrm>
            <a:off x="833730" y="2486931"/>
            <a:ext cx="1058703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/>
            <a:r>
              <a:rPr lang="ru-RU" sz="1500" dirty="0"/>
              <a:t>Приказа Министерства транспорта РФ от 30 апреля 2013 года </a:t>
            </a:r>
            <a:r>
              <a:rPr lang="en-US" sz="1500" dirty="0"/>
              <a:t>N </a:t>
            </a:r>
            <a:r>
              <a:rPr lang="ru-RU" sz="1500" dirty="0"/>
              <a:t>147 «Об утверждении Административного регламента Федерального агентства морского и речного транспорта предоставления государственной услуги по выдаче разрешений на строительство и разрешений на ввод в эксплуатацию отдельных объектов морского и внутреннего водного транспорта» (с изменениями на 9 ноября 2016 года) </a:t>
            </a: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gray">
          <a:xfrm>
            <a:off x="714669" y="3557590"/>
            <a:ext cx="10706099" cy="2231873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23" name="Rectangle 39"/>
          <p:cNvSpPr>
            <a:spLocks noChangeArrowheads="1"/>
          </p:cNvSpPr>
          <p:nvPr/>
        </p:nvSpPr>
        <p:spPr bwMode="auto">
          <a:xfrm>
            <a:off x="833729" y="3588613"/>
            <a:ext cx="10587039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/>
            <a:r>
              <a:rPr lang="ru-RU" sz="1500" dirty="0"/>
              <a:t>Приказа Министерства транспорта РФ от 28 июня 2012 года N 186 «Об утверждении Административного регламента Федерального дорожного агентства предоставления государственной услуги по выдаче разрешений на строительство, реконструкцию, а также на ввод в эксплуатацию автомобильных дорог общего пользования федерального значения либо их участков; частных автомобильных дорог, строительство, реконструкцию которых планируется осуществлять на территории двух и более субъектов Российской Федерации; выдаче разрешений на строительство в случае прокладки или переустройства инженерных коммуникаций в границах полосы отвода автомобильной дороги общего пользования федерального значения; выдаче разрешений на строительство, реконструкцию, а также на ввод в эксплуатацию пересечений и примыканий к автомобильным дорогам общего пользования федерального значения; объектов дорожного сервиса, размещаемых в границах полосы отвода автомобильной дороги общего пользования федерального значения»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54184" y="6457891"/>
            <a:ext cx="76044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www.niiexp.com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e-mail</a:t>
            </a: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mail@niiexp.com</a:t>
            </a:r>
            <a:endParaRPr lang="ru-RU" sz="2000" dirty="0"/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gray">
          <a:xfrm>
            <a:off x="714666" y="5809439"/>
            <a:ext cx="10706099" cy="80572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11" name="Rectangle 39"/>
          <p:cNvSpPr>
            <a:spLocks noChangeArrowheads="1"/>
          </p:cNvSpPr>
          <p:nvPr/>
        </p:nvSpPr>
        <p:spPr bwMode="auto">
          <a:xfrm>
            <a:off x="833729" y="5830333"/>
            <a:ext cx="10572747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500" dirty="0"/>
              <a:t>Свод правил СП 86.13330.2014 "СНиП III-42-80*. Магистральные трубопроводы" (утв. приказом Министерства строительства и жилищно-коммунального хозяйства РФ от 18 февраля 2014 г. N 61/</a:t>
            </a:r>
            <a:r>
              <a:rPr lang="ru-RU" sz="1500" dirty="0" err="1"/>
              <a:t>пр</a:t>
            </a:r>
            <a:r>
              <a:rPr lang="ru-RU" sz="1500" dirty="0"/>
              <a:t>)</a:t>
            </a:r>
          </a:p>
          <a:p>
            <a:r>
              <a:rPr lang="ru-RU" sz="1500" dirty="0"/>
              <a:t>24 Приемка выполненных работ и ввод объекта в эксплуатацию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6" b="21947"/>
          <a:stretch/>
        </p:blipFill>
        <p:spPr>
          <a:xfrm>
            <a:off x="152061" y="169861"/>
            <a:ext cx="1006744" cy="476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705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/>
      <p:bldP spid="22" grpId="0" animBg="1"/>
      <p:bldP spid="23" grpId="0"/>
      <p:bldP spid="10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Виды_субъектов_России_на_политической_карте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1365" y="424170"/>
            <a:ext cx="11189269" cy="6433830"/>
          </a:xfr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599" y="173285"/>
            <a:ext cx="10972800" cy="140055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НОРМАТИВНАЯ ОСНОВА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ЖЕЛЕЗНОДОРОЖНЫЙ ТРАНСПОРТ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gray">
          <a:xfrm>
            <a:off x="745802" y="3554769"/>
            <a:ext cx="10706099" cy="101385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8" name="Rectangle 39"/>
          <p:cNvSpPr>
            <a:spLocks noChangeArrowheads="1"/>
          </p:cNvSpPr>
          <p:nvPr/>
        </p:nvSpPr>
        <p:spPr bwMode="auto">
          <a:xfrm>
            <a:off x="884874" y="3602234"/>
            <a:ext cx="104679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dirty="0"/>
              <a:t>Распоряжение ОАО "РЖД" от 5 сентября 2011 г. N 1932р "Об утверждении стандарта ОАО "РЖД" "Системы и устройства железнодорожной автоматики и телемеханики. Порядок ввода в эксплуатацию"</a:t>
            </a:r>
          </a:p>
          <a:p>
            <a:r>
              <a:rPr lang="ru-RU" dirty="0"/>
              <a:t>5.3 Порядок производства работ по вводу объектов ЖАТ в эксплуатацию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gray">
          <a:xfrm>
            <a:off x="745802" y="4722870"/>
            <a:ext cx="10706099" cy="702383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10" name="Rectangle 39"/>
          <p:cNvSpPr>
            <a:spLocks noChangeArrowheads="1"/>
          </p:cNvSpPr>
          <p:nvPr/>
        </p:nvSpPr>
        <p:spPr bwMode="auto">
          <a:xfrm>
            <a:off x="745802" y="4750895"/>
            <a:ext cx="104679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dirty="0"/>
              <a:t>СП 236.1326000.2015 Приемка и ввод в эксплуатацию объектов инфраструктуры железнодорожного транспорта</a:t>
            </a: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gray">
          <a:xfrm>
            <a:off x="751522" y="2572409"/>
            <a:ext cx="10706099" cy="827383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14" name="Rectangle 39"/>
          <p:cNvSpPr>
            <a:spLocks noChangeArrowheads="1"/>
          </p:cNvSpPr>
          <p:nvPr/>
        </p:nvSpPr>
        <p:spPr bwMode="auto">
          <a:xfrm>
            <a:off x="884874" y="2645734"/>
            <a:ext cx="104679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dirty="0" smtClean="0"/>
              <a:t>Приказ Министерства транспорта РФ от </a:t>
            </a:r>
            <a:r>
              <a:rPr lang="ru-RU" dirty="0"/>
              <a:t>6 июля 2015 года N 207 «Об утверждении Свода правил "Приемка и ввод в эксплуатацию объектов инфраструктуры железнодорожного транспорта"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gray">
          <a:xfrm>
            <a:off x="757242" y="1601868"/>
            <a:ext cx="10706099" cy="827383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16" name="Rectangle 39"/>
          <p:cNvSpPr>
            <a:spLocks noChangeArrowheads="1"/>
          </p:cNvSpPr>
          <p:nvPr/>
        </p:nvSpPr>
        <p:spPr bwMode="auto">
          <a:xfrm>
            <a:off x="890594" y="1675193"/>
            <a:ext cx="104679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dirty="0"/>
              <a:t>Федеральный закон "О железнодорожном транспорте в Российской Федерации" от 10.01.2003 N 17-ФЗ (с изменениями на 3 июля 2016 года)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gray">
          <a:xfrm>
            <a:off x="745802" y="5574786"/>
            <a:ext cx="10706099" cy="827383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17" name="Rectangle 39"/>
          <p:cNvSpPr>
            <a:spLocks noChangeArrowheads="1"/>
          </p:cNvSpPr>
          <p:nvPr/>
        </p:nvSpPr>
        <p:spPr bwMode="auto">
          <a:xfrm>
            <a:off x="879154" y="5648111"/>
            <a:ext cx="104679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dirty="0"/>
              <a:t>Постановление Правительства РФ от 15 июля 2010 г. N 525 "Об утверждении технического регламента о безопасности инфраструктуры железнодорожного </a:t>
            </a:r>
            <a:r>
              <a:rPr lang="ru-RU" dirty="0" smtClean="0"/>
              <a:t>транспорта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354184" y="6457891"/>
            <a:ext cx="76044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www.niiexp.com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e-mail</a:t>
            </a: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mail@niiexp.com</a:t>
            </a:r>
            <a:endParaRPr lang="ru-RU" sz="20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6" b="21947"/>
          <a:stretch/>
        </p:blipFill>
        <p:spPr>
          <a:xfrm>
            <a:off x="152061" y="169861"/>
            <a:ext cx="1006744" cy="476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487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0" grpId="0"/>
      <p:bldP spid="13" grpId="0" animBg="1"/>
      <p:bldP spid="14" grpId="0"/>
      <p:bldP spid="15" grpId="0" animBg="1"/>
      <p:bldP spid="16" grpId="0"/>
      <p:bldP spid="12" grpId="0" animBg="1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2354184" y="6457891"/>
            <a:ext cx="76044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www.niiexp.com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e-mail</a:t>
            </a: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mail@niiexp.com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926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ПОРЯДОК ВВОДА ОБЪЕКТА 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СТРОИТЕЛЬСТВА В ЭКСПЛУАТАЦИЮ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11505" y="1219200"/>
            <a:ext cx="7687672" cy="1370823"/>
          </a:xfrm>
          <a:prstGeom prst="rect">
            <a:avLst/>
          </a:prstGeom>
          <a:ln w="127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Проверка готовности к приемке в эксплуатацию объекта строительства.</a:t>
            </a:r>
          </a:p>
          <a:p>
            <a:pPr lvl="0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состав комиссии входят представители:</a:t>
            </a:r>
          </a:p>
          <a:p>
            <a:pPr lvl="0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Заказчика / Застройщика (Службы Технического заказчика)</a:t>
            </a:r>
          </a:p>
          <a:p>
            <a:pPr lvl="0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Генпроектировщика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(Авторский надзор)</a:t>
            </a:r>
          </a:p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Генподрядной организации</a:t>
            </a:r>
          </a:p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Эксплуатирующей организации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09585" y="2712201"/>
            <a:ext cx="7685753" cy="644518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Итоговая проверка объекта комиссией инспекторов ГСН по извещению Заказчика (Застройщика) об окончании строительства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9450" y="1159465"/>
            <a:ext cx="1162050" cy="620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1 этап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5611" y="2680187"/>
            <a:ext cx="1162050" cy="620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этап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5611" y="3478224"/>
            <a:ext cx="1162050" cy="620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этап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341839" y="1237401"/>
            <a:ext cx="2599805" cy="133441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Внутренние Промежуточные Акты приемки законченного строительством объекта</a:t>
            </a:r>
          </a:p>
        </p:txBody>
      </p:sp>
      <p:sp>
        <p:nvSpPr>
          <p:cNvPr id="18" name="AutoShape 38"/>
          <p:cNvSpPr>
            <a:spLocks noChangeArrowheads="1"/>
          </p:cNvSpPr>
          <p:nvPr/>
        </p:nvSpPr>
        <p:spPr bwMode="gray">
          <a:xfrm rot="10800000">
            <a:off x="169449" y="1869528"/>
            <a:ext cx="1162050" cy="619203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rgbClr val="8F8CD2"/>
              </a:gs>
              <a:gs pos="100000">
                <a:srgbClr val="8F8CD2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sz="20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341840" y="2704114"/>
            <a:ext cx="2599805" cy="66245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итоговой проверки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409585" y="3477196"/>
            <a:ext cx="7687672" cy="1031641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Получение Заключения о соответствии построенного, реконструированного, </a:t>
            </a:r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отремонтированного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объекта капитального строительства требованиям технических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регламентов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(норм и правил), иных нормативных правовых актов и проектной документации (ЗОС) после устранения выявленных нарушений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345680" y="3496560"/>
            <a:ext cx="2599805" cy="99291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ЗОС </a:t>
            </a:r>
          </a:p>
          <a:p>
            <a:pPr lvl="0"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(Заключение о соответствии)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11505" y="4627028"/>
            <a:ext cx="7685753" cy="644518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Получение разрешения на ввод объекта в эксплуатацию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67531" y="4595014"/>
            <a:ext cx="1162050" cy="620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этап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9345680" y="4614025"/>
            <a:ext cx="2599805" cy="67052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 ввода в эксплуатацию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430112" y="5406216"/>
            <a:ext cx="7685753" cy="644518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Техническая инвентаризация и учет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86138" y="5374202"/>
            <a:ext cx="1162050" cy="620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5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этап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9341839" y="5380645"/>
            <a:ext cx="2599805" cy="65822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Технический паспорт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30112" y="6178475"/>
            <a:ext cx="7685753" cy="60100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Государственная регистрация прав собственности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86138" y="6146461"/>
            <a:ext cx="1162050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6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этап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9345724" y="6109030"/>
            <a:ext cx="2599805" cy="65366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Свидетельство о праве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AutoShape 38"/>
          <p:cNvSpPr>
            <a:spLocks noChangeArrowheads="1"/>
          </p:cNvSpPr>
          <p:nvPr/>
        </p:nvSpPr>
        <p:spPr bwMode="gray">
          <a:xfrm rot="5400000">
            <a:off x="8486894" y="1523974"/>
            <a:ext cx="1220727" cy="713084"/>
          </a:xfrm>
          <a:prstGeom prst="upArrow">
            <a:avLst>
              <a:gd name="adj1" fmla="val 57824"/>
              <a:gd name="adj2" fmla="val 54398"/>
            </a:avLst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43320">
                <a:srgbClr val="B5CCF7"/>
              </a:gs>
              <a:gs pos="6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 altLang="ru-RU" sz="2000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6" b="21947"/>
          <a:stretch/>
        </p:blipFill>
        <p:spPr>
          <a:xfrm>
            <a:off x="152061" y="169861"/>
            <a:ext cx="1006744" cy="476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9077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550" y="131805"/>
            <a:ext cx="11287125" cy="1787236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ВРЕМЕННОЙ АЛГОРИТМ 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ПРОЦЕДУРЫ ПРИЕМКИ </a:t>
            </a:r>
            <a:b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ВВОДА В ЭКСПЛУАТАЦИЮ ОБЪЕКТА ПО ОСНОВНЫМ ЭТАПАМ АДМИНИСТРАТИВНЫХ ПРОЦЕДУР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2974" y="2090056"/>
            <a:ext cx="2554513" cy="33673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Проверка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готовности к приемке в эксплуатацию объекта строительства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497945" y="2090056"/>
            <a:ext cx="2554513" cy="33673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Итоговая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проверка объекта комиссией инспекторов ГСН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262916" y="2090056"/>
            <a:ext cx="2554513" cy="33673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Получение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Заключения о соответствии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(ЗОС)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9027887" y="2090055"/>
            <a:ext cx="2554513" cy="33673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Получение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разрешения на ввод объекта в эксплуатацию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429205" y="2242912"/>
            <a:ext cx="1162050" cy="620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1 этап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194176" y="2264141"/>
            <a:ext cx="1162050" cy="620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этап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959148" y="2264141"/>
            <a:ext cx="1162050" cy="620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этап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9724118" y="2242912"/>
            <a:ext cx="1162050" cy="620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4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этап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54184" y="6457891"/>
            <a:ext cx="76044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www.niiexp.com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e-mail</a:t>
            </a: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mail@niiexp.com</a:t>
            </a:r>
            <a:endParaRPr lang="ru-RU" sz="20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6" b="21947"/>
          <a:stretch/>
        </p:blipFill>
        <p:spPr>
          <a:xfrm>
            <a:off x="152061" y="169861"/>
            <a:ext cx="1006744" cy="476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5646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050" y="42264"/>
            <a:ext cx="8722825" cy="6415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354184" y="6457891"/>
            <a:ext cx="76044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www.niiexp.com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e-mail</a:t>
            </a: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mail@niiexp.com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6" b="21947"/>
          <a:stretch/>
        </p:blipFill>
        <p:spPr>
          <a:xfrm>
            <a:off x="152061" y="169861"/>
            <a:ext cx="1006744" cy="476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7765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54184" y="6457891"/>
            <a:ext cx="76044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www.niiexp.com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e-mail</a:t>
            </a: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mail@niiexp.com</a:t>
            </a: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" t="4695" r="3103" b="7936"/>
          <a:stretch/>
        </p:blipFill>
        <p:spPr>
          <a:xfrm>
            <a:off x="411891" y="107092"/>
            <a:ext cx="11549449" cy="6409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987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" t="4755" r="3110" b="23119"/>
          <a:stretch/>
        </p:blipFill>
        <p:spPr>
          <a:xfrm>
            <a:off x="383754" y="106519"/>
            <a:ext cx="11548800" cy="6261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354184" y="6457891"/>
            <a:ext cx="76044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www.niiexp.com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e-mail</a:t>
            </a: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mail@niiexp.com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9739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" t="4885" r="2747" b="20951"/>
          <a:stretch/>
        </p:blipFill>
        <p:spPr>
          <a:xfrm>
            <a:off x="387179" y="181234"/>
            <a:ext cx="11548800" cy="6425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354184" y="6457891"/>
            <a:ext cx="76044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www.niiexp.com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e-mail</a:t>
            </a: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mail@niiexp.com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9739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" y="331859"/>
            <a:ext cx="11209020" cy="6526141"/>
          </a:xfrm>
          <a:effectLst>
            <a:glow rad="127000">
              <a:schemeClr val="accent1"/>
            </a:glow>
            <a:reflection endPos="0" dist="508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4507" y="256491"/>
            <a:ext cx="10328335" cy="707260"/>
          </a:xfrm>
        </p:spPr>
        <p:txBody>
          <a:bodyPr>
            <a:noAutofit/>
          </a:bodyPr>
          <a:lstStyle/>
          <a:p>
            <a:r>
              <a:rPr lang="ru-RU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ФЕДЕРАЛЬНЫЕ НОРМАТИВНО-ПРАВОВЫЕ АКТЫ</a:t>
            </a:r>
            <a:endParaRPr lang="ru-RU" sz="3100" dirty="0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gray">
          <a:xfrm>
            <a:off x="781044" y="948164"/>
            <a:ext cx="10706099" cy="4653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gray">
          <a:xfrm>
            <a:off x="781042" y="1445612"/>
            <a:ext cx="10706099" cy="4509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5" name="Rectangle 29"/>
          <p:cNvSpPr>
            <a:spLocks noChangeArrowheads="1"/>
          </p:cNvSpPr>
          <p:nvPr/>
        </p:nvSpPr>
        <p:spPr bwMode="gray">
          <a:xfrm>
            <a:off x="781042" y="1933894"/>
            <a:ext cx="10706099" cy="4814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8" name="Rectangle 35"/>
          <p:cNvSpPr>
            <a:spLocks noChangeArrowheads="1"/>
          </p:cNvSpPr>
          <p:nvPr/>
        </p:nvSpPr>
        <p:spPr bwMode="gray">
          <a:xfrm>
            <a:off x="781042" y="2449987"/>
            <a:ext cx="10706099" cy="494546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200"/>
          </a:p>
        </p:txBody>
      </p:sp>
      <p:sp>
        <p:nvSpPr>
          <p:cNvPr id="30" name="Rectangle 38"/>
          <p:cNvSpPr>
            <a:spLocks noChangeArrowheads="1"/>
          </p:cNvSpPr>
          <p:nvPr/>
        </p:nvSpPr>
        <p:spPr bwMode="auto">
          <a:xfrm>
            <a:off x="904868" y="988829"/>
            <a:ext cx="10467975" cy="4247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lvl="0" defTabSz="577850">
              <a:lnSpc>
                <a:spcPct val="90000"/>
              </a:lnSpc>
              <a:spcBef>
                <a:spcPct val="0"/>
              </a:spcBef>
            </a:pPr>
            <a:r>
              <a:rPr lang="ru-RU" sz="1200" dirty="0"/>
              <a:t>"Градостроительный кодекс Российской Федерации" от 29.12.2004 N 190-ФЗ </a:t>
            </a:r>
            <a:r>
              <a:rPr lang="ru-RU" sz="1200" dirty="0" smtClean="0"/>
              <a:t>(</a:t>
            </a:r>
            <a:r>
              <a:rPr lang="ru-RU" sz="1200" dirty="0"/>
              <a:t>редакция, действующая с 11 августа 2017 года</a:t>
            </a:r>
            <a:r>
              <a:rPr lang="ru-RU" sz="1200" dirty="0" smtClean="0"/>
              <a:t>) </a:t>
            </a:r>
          </a:p>
          <a:p>
            <a:pPr lvl="0" defTabSz="577850">
              <a:lnSpc>
                <a:spcPct val="90000"/>
              </a:lnSpc>
              <a:spcBef>
                <a:spcPct val="0"/>
              </a:spcBef>
            </a:pPr>
            <a:r>
              <a:rPr lang="ru-RU" sz="1200" dirty="0" smtClean="0"/>
              <a:t>(</a:t>
            </a:r>
            <a:r>
              <a:rPr lang="ru-RU" sz="1200" dirty="0"/>
              <a:t>с изменениями </a:t>
            </a:r>
            <a:r>
              <a:rPr lang="ru-RU" sz="1200" dirty="0" smtClean="0"/>
              <a:t>на </a:t>
            </a:r>
            <a:r>
              <a:rPr lang="ru-RU" sz="1200" dirty="0"/>
              <a:t>29 июля 2017 года</a:t>
            </a:r>
            <a:r>
              <a:rPr lang="ru-RU" sz="1200" dirty="0" smtClean="0"/>
              <a:t>)</a:t>
            </a:r>
            <a:endParaRPr lang="ru-RU" sz="1200" dirty="0"/>
          </a:p>
        </p:txBody>
      </p:sp>
      <p:sp>
        <p:nvSpPr>
          <p:cNvPr id="32" name="Rectangle 40"/>
          <p:cNvSpPr>
            <a:spLocks noChangeArrowheads="1"/>
          </p:cNvSpPr>
          <p:nvPr/>
        </p:nvSpPr>
        <p:spPr bwMode="auto">
          <a:xfrm>
            <a:off x="904868" y="1457620"/>
            <a:ext cx="10467974" cy="4247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lvl="0" defTabSz="577850">
              <a:lnSpc>
                <a:spcPct val="90000"/>
              </a:lnSpc>
              <a:spcBef>
                <a:spcPct val="0"/>
              </a:spcBef>
            </a:pPr>
            <a:r>
              <a:rPr lang="ru-RU" sz="1200" dirty="0"/>
              <a:t>Постановление Правительства Российской Федерации от 01.02.2006 N 54 «О государственном строительном надзоре в Российской Федерации» </a:t>
            </a:r>
            <a:endParaRPr lang="ru-RU" sz="1200" dirty="0" smtClean="0"/>
          </a:p>
          <a:p>
            <a:pPr lvl="0" defTabSz="577850">
              <a:lnSpc>
                <a:spcPct val="90000"/>
              </a:lnSpc>
              <a:spcBef>
                <a:spcPct val="0"/>
              </a:spcBef>
            </a:pPr>
            <a:r>
              <a:rPr lang="ru-RU" sz="1200" dirty="0" smtClean="0"/>
              <a:t>(</a:t>
            </a:r>
            <a:r>
              <a:rPr lang="ru-RU" sz="1200" dirty="0"/>
              <a:t>с изменениями и дополнениями, редакция от 12.11.2016)</a:t>
            </a:r>
          </a:p>
        </p:txBody>
      </p:sp>
      <p:sp>
        <p:nvSpPr>
          <p:cNvPr id="33" name="Rectangle 41"/>
          <p:cNvSpPr>
            <a:spLocks noChangeArrowheads="1"/>
          </p:cNvSpPr>
          <p:nvPr/>
        </p:nvSpPr>
        <p:spPr bwMode="auto">
          <a:xfrm>
            <a:off x="881059" y="1952610"/>
            <a:ext cx="10467975" cy="4247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lvl="0" defTabSz="577850">
              <a:lnSpc>
                <a:spcPct val="90000"/>
              </a:lnSpc>
              <a:spcBef>
                <a:spcPct val="0"/>
              </a:spcBef>
            </a:pPr>
            <a:r>
              <a:rPr lang="ru-RU" sz="1200" dirty="0"/>
              <a:t>Постановление Правительства Российской Федерации от 21.06.2010 N 468 «О порядке проведения строительного контроля при осуществлении строительства, реконструкции и капитального ремонта объектов капитального строительства»</a:t>
            </a:r>
          </a:p>
        </p:txBody>
      </p:sp>
      <p:sp>
        <p:nvSpPr>
          <p:cNvPr id="34" name="Rectangle 42"/>
          <p:cNvSpPr>
            <a:spLocks noChangeArrowheads="1"/>
          </p:cNvSpPr>
          <p:nvPr/>
        </p:nvSpPr>
        <p:spPr bwMode="auto">
          <a:xfrm>
            <a:off x="904867" y="2502820"/>
            <a:ext cx="10467975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/>
              <a:t>Постановление Правительства Российской Федерации от 16.02.2008 N 87 «О составе разделов проектной документации и требованиях к их содержанию» (с изменениями и дополнениями) (</a:t>
            </a:r>
            <a:r>
              <a:rPr lang="ru-RU" sz="1200" dirty="0" smtClean="0"/>
              <a:t>редакция </a:t>
            </a:r>
            <a:r>
              <a:rPr lang="ru-RU" sz="1200" dirty="0"/>
              <a:t>от 07.07.2017)</a:t>
            </a:r>
          </a:p>
        </p:txBody>
      </p:sp>
      <p:sp>
        <p:nvSpPr>
          <p:cNvPr id="35" name="Rectangle 15"/>
          <p:cNvSpPr>
            <a:spLocks noChangeArrowheads="1"/>
          </p:cNvSpPr>
          <p:nvPr/>
        </p:nvSpPr>
        <p:spPr bwMode="gray">
          <a:xfrm>
            <a:off x="781042" y="2972257"/>
            <a:ext cx="10706099" cy="491631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200"/>
          </a:p>
        </p:txBody>
      </p:sp>
      <p:sp>
        <p:nvSpPr>
          <p:cNvPr id="37" name="Rectangle 39"/>
          <p:cNvSpPr>
            <a:spLocks noChangeArrowheads="1"/>
          </p:cNvSpPr>
          <p:nvPr/>
        </p:nvSpPr>
        <p:spPr bwMode="auto">
          <a:xfrm>
            <a:off x="881059" y="3014574"/>
            <a:ext cx="10467974" cy="65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/>
              <a:t>П</a:t>
            </a:r>
            <a:r>
              <a:rPr lang="ru-RU" sz="1200" dirty="0" smtClean="0"/>
              <a:t>остановление </a:t>
            </a:r>
            <a:r>
              <a:rPr lang="ru-RU" sz="1200" dirty="0"/>
              <a:t>Правительства </a:t>
            </a:r>
            <a:r>
              <a:rPr lang="ru-RU" sz="1200" dirty="0" smtClean="0"/>
              <a:t>РФ от 06.02.2012 </a:t>
            </a:r>
            <a:r>
              <a:rPr lang="ru-RU" sz="1200" dirty="0"/>
              <a:t>N </a:t>
            </a:r>
            <a:r>
              <a:rPr lang="ru-RU" sz="1200" dirty="0" smtClean="0"/>
              <a:t>92 «</a:t>
            </a:r>
            <a:r>
              <a:rPr lang="ru-RU" sz="1200" dirty="0"/>
              <a:t>О федеральном органе исполнительной власти, уполномоченном на выдачу разрешений на строительство и разрешений на ввод в эксплуатацию объектов капитального строительства» </a:t>
            </a:r>
            <a:r>
              <a:rPr lang="ru-RU" sz="1200" dirty="0" smtClean="0"/>
              <a:t>(редакция </a:t>
            </a:r>
            <a:r>
              <a:rPr lang="ru-RU" sz="1200" dirty="0"/>
              <a:t>от 26.03.2014)</a:t>
            </a:r>
          </a:p>
          <a:p>
            <a:pPr lvl="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dirty="0"/>
          </a:p>
        </p:txBody>
      </p:sp>
      <p:sp>
        <p:nvSpPr>
          <p:cNvPr id="41" name="Rectangle 15"/>
          <p:cNvSpPr>
            <a:spLocks noChangeArrowheads="1"/>
          </p:cNvSpPr>
          <p:nvPr/>
        </p:nvSpPr>
        <p:spPr bwMode="gray">
          <a:xfrm>
            <a:off x="781041" y="3497539"/>
            <a:ext cx="10706099" cy="52213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200"/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881058" y="3549733"/>
            <a:ext cx="10467975" cy="65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/>
              <a:t>Приказ Министерства строительства и жилищно-коммунального хозяйства Российской Федерации от 19 февраля 2015 г. N 117/</a:t>
            </a:r>
            <a:r>
              <a:rPr lang="ru-RU" sz="1200" dirty="0" err="1"/>
              <a:t>пр</a:t>
            </a:r>
            <a:r>
              <a:rPr lang="ru-RU" sz="1200" dirty="0"/>
              <a:t> «Об утверждении формы разрешения на строительство и формы разрешения на ввод объекта в эксплуатацию» (Зарегистрировано в Минюсте России 09.04.2015 N 36782)</a:t>
            </a:r>
          </a:p>
          <a:p>
            <a:pPr lvl="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dirty="0"/>
          </a:p>
        </p:txBody>
      </p:sp>
      <p:sp>
        <p:nvSpPr>
          <p:cNvPr id="45" name="Rectangle 15"/>
          <p:cNvSpPr>
            <a:spLocks noChangeArrowheads="1"/>
          </p:cNvSpPr>
          <p:nvPr/>
        </p:nvSpPr>
        <p:spPr bwMode="gray">
          <a:xfrm>
            <a:off x="781041" y="4057711"/>
            <a:ext cx="10706099" cy="793533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200"/>
          </a:p>
        </p:txBody>
      </p:sp>
      <p:sp>
        <p:nvSpPr>
          <p:cNvPr id="46" name="Rectangle 39"/>
          <p:cNvSpPr>
            <a:spLocks noChangeArrowheads="1"/>
          </p:cNvSpPr>
          <p:nvPr/>
        </p:nvSpPr>
        <p:spPr bwMode="auto">
          <a:xfrm>
            <a:off x="904867" y="4076892"/>
            <a:ext cx="10467975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/>
              <a:t>Приказ Минстроя России от 19.05.2016 N </a:t>
            </a:r>
            <a:r>
              <a:rPr lang="ru-RU" sz="1200" dirty="0" smtClean="0"/>
              <a:t>334/</a:t>
            </a:r>
            <a:r>
              <a:rPr lang="ru-RU" sz="1200" dirty="0" err="1" smtClean="0"/>
              <a:t>пр</a:t>
            </a:r>
            <a:r>
              <a:rPr lang="ru-RU" sz="1200" dirty="0"/>
              <a:t> «Об утверждении Административного регламента Министерства строительства и жилищно-коммунального хозяйства Российской Федерации по предоставлению государственной услуги по выдаче разрешений на строительство объектов капитального строительства, указанных в пункте 4 части 5 и пункте 1 части 6 статьи 51 Градостроительного кодекса Российской Федерации (за исключением объектов капитального строительства, в отношении которых выдача разрешений на строительство возложена на иные федеральные органы исполнительной власти)»</a:t>
            </a:r>
          </a:p>
        </p:txBody>
      </p:sp>
      <p:sp>
        <p:nvSpPr>
          <p:cNvPr id="47" name="Rectangle 15"/>
          <p:cNvSpPr>
            <a:spLocks noChangeArrowheads="1"/>
          </p:cNvSpPr>
          <p:nvPr/>
        </p:nvSpPr>
        <p:spPr bwMode="gray">
          <a:xfrm>
            <a:off x="781042" y="4876322"/>
            <a:ext cx="10706099" cy="80575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904867" y="4924951"/>
            <a:ext cx="10467975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/>
              <a:t>Приказ Минстроя России от 23.05.2016 N </a:t>
            </a:r>
            <a:r>
              <a:rPr lang="ru-RU" sz="1200" dirty="0" smtClean="0"/>
              <a:t>343/</a:t>
            </a:r>
            <a:r>
              <a:rPr lang="ru-RU" sz="1200" dirty="0" err="1" smtClean="0"/>
              <a:t>пр</a:t>
            </a:r>
            <a:r>
              <a:rPr lang="ru-RU" sz="1200" dirty="0"/>
              <a:t> «Об утверждении Административного регламента Министерства строительства и жилищно-коммунального хозяйства Российской Федерации по предоставлению государственной услуги по выдаче разрешений на ввод в эксплуатацию объектов капитального строительства, указанных в пункте 4 части 5 и пункте 1 части 6 статьи 51 Градостроительного кодекса Российской Федерации (за исключением объектов капитального строительства, в отношении которых выдача разрешений на строительство возложена на иные федеральные органы исполнительной власти)»</a:t>
            </a:r>
          </a:p>
        </p:txBody>
      </p:sp>
      <p:sp>
        <p:nvSpPr>
          <p:cNvPr id="49" name="Rectangle 15"/>
          <p:cNvSpPr>
            <a:spLocks noChangeArrowheads="1"/>
          </p:cNvSpPr>
          <p:nvPr/>
        </p:nvSpPr>
        <p:spPr bwMode="gray">
          <a:xfrm>
            <a:off x="781042" y="5730710"/>
            <a:ext cx="10706099" cy="63877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904867" y="5779338"/>
            <a:ext cx="10467975" cy="82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/>
              <a:t>Приказ Министерства экономического развития РФ от 18 декабря 2015 г. N </a:t>
            </a:r>
            <a:r>
              <a:rPr lang="ru-RU" sz="1200" dirty="0" smtClean="0"/>
              <a:t>953 </a:t>
            </a:r>
            <a:r>
              <a:rPr lang="ru-RU" sz="1200" dirty="0"/>
              <a:t>"Об утверждении формы технического плана и требований к его подготовке, состава содержащихся в нем сведений, а также формы декларации об объекте недвижимости, требований к ее подготовке, состава содержащихся в ней </a:t>
            </a:r>
            <a:r>
              <a:rPr lang="ru-RU" sz="1200" dirty="0" smtClean="0"/>
              <a:t>сведений» (редакция </a:t>
            </a:r>
            <a:r>
              <a:rPr lang="ru-RU" sz="1200" dirty="0"/>
              <a:t>от 01.11.2016)</a:t>
            </a:r>
          </a:p>
          <a:p>
            <a:pPr lvl="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354184" y="6457891"/>
            <a:ext cx="76044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www.niiexp.com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e-mail</a:t>
            </a: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mail@niiexp.com</a:t>
            </a:r>
            <a:endParaRPr lang="ru-RU" sz="20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6" b="21947"/>
          <a:stretch/>
        </p:blipFill>
        <p:spPr>
          <a:xfrm>
            <a:off x="152061" y="169861"/>
            <a:ext cx="1006744" cy="476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2015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5" grpId="0" animBg="1"/>
      <p:bldP spid="28" grpId="0" animBg="1"/>
      <p:bldP spid="30" grpId="0" animBg="1"/>
      <p:bldP spid="32" grpId="0" animBg="1"/>
      <p:bldP spid="33" grpId="0" animBg="1"/>
      <p:bldP spid="34" grpId="0"/>
      <p:bldP spid="35" grpId="0" animBg="1"/>
      <p:bldP spid="37" grpId="0"/>
      <p:bldP spid="41" grpId="0" animBg="1"/>
      <p:bldP spid="42" grpId="0"/>
      <p:bldP spid="45" grpId="0" animBg="1"/>
      <p:bldP spid="46" grpId="0"/>
      <p:bldP spid="47" grpId="0" animBg="1"/>
      <p:bldP spid="48" grpId="0"/>
      <p:bldP spid="49" grpId="0" animBg="1"/>
      <p:bldP spid="5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" t="4370" r="2928" b="44602"/>
          <a:stretch/>
        </p:blipFill>
        <p:spPr>
          <a:xfrm>
            <a:off x="437253" y="436606"/>
            <a:ext cx="11548800" cy="4412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354184" y="6457891"/>
            <a:ext cx="76044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www.niiexp.com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e-mail</a:t>
            </a: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mail@niiexp.com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463" y="5429250"/>
            <a:ext cx="4201187" cy="1028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9739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096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ПРОГРАММА ПРОВЕДЕНИЯ ВЕБИНАРОВ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6" b="21947"/>
          <a:stretch/>
        </p:blipFill>
        <p:spPr>
          <a:xfrm>
            <a:off x="152061" y="169861"/>
            <a:ext cx="1006744" cy="476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62405"/>
              </p:ext>
            </p:extLst>
          </p:nvPr>
        </p:nvGraphicFramePr>
        <p:xfrm>
          <a:off x="457200" y="835087"/>
          <a:ext cx="11277600" cy="56228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10050"/>
                <a:gridCol w="7067550"/>
              </a:tblGrid>
              <a:tr h="33293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Вебинара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0" marB="0" anchor="ctr"/>
                </a:tc>
              </a:tr>
              <a:tr h="304800">
                <a:tc gridSpan="2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Ι. Ввод объекта строительства в эксплуатацию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160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Вводная лекция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Законодательные и нормативно-правовые акты, регламентирующие порядок ввода объекта строительства в эксплуатацию</a:t>
                      </a:r>
                    </a:p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 ввода объекта в эксплуатацию</a:t>
                      </a:r>
                    </a:p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Ответы на поступающие вопросы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0" marB="0"/>
                </a:tc>
              </a:tr>
              <a:tr h="127386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1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готовности к приемке в эксплуатацию объекта строительства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приемки законченного строительством объекта Застройщиком от Лица, осуществляющего строительство</a:t>
                      </a:r>
                    </a:p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Полный перечень исполнительной документации, необходимой для ЗОС</a:t>
                      </a:r>
                    </a:p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необходимой документации для подготовки объекта к итоговой проверке</a:t>
                      </a:r>
                    </a:p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Ответы на поступающие вопросы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0" marB="0"/>
                </a:tc>
              </a:tr>
              <a:tr h="117769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2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Итоговая проверка объекта комиссией инспекторов Государственного строительного надзора (ГСН) 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итоговой проверки объекта должностным лицом органа государственного строительного надзора </a:t>
                      </a:r>
                    </a:p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документов, наличие которых проверяется в ходе итоговой проверки построенного объекта капитального строительства</a:t>
                      </a:r>
                    </a:p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Ответы на поступающие вопросы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0" marB="0"/>
                </a:tc>
              </a:tr>
              <a:tr h="146463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3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заключения о соответствии (ЗОС)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4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разрешения на ввод объекта в эксплуатацию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необходимых документов для получения заключения о соответствии объекта капитального строительства требованиям технических регламентов, проектной документации, иным нормативно-правовым актам (ЗОС)</a:t>
                      </a:r>
                    </a:p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документов, представляемых застройщиком (заказчиком) для получения разрешения на ввод объекта в эксплуатацию</a:t>
                      </a:r>
                    </a:p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Ответы на поступающие вопросы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0" marB="0"/>
                </a:tc>
              </a:tr>
            </a:tbl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2354184" y="6457891"/>
            <a:ext cx="76044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www.niiexp.com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e-mail</a:t>
            </a: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mail@niiexp.com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0769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77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ПРОГРАММА ПРОВЕДЕНИЯ ВЕБИНАРОВ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6" b="21947"/>
          <a:stretch/>
        </p:blipFill>
        <p:spPr>
          <a:xfrm>
            <a:off x="152061" y="169861"/>
            <a:ext cx="1006744" cy="476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860935"/>
              </p:ext>
            </p:extLst>
          </p:nvPr>
        </p:nvGraphicFramePr>
        <p:xfrm>
          <a:off x="457200" y="811501"/>
          <a:ext cx="11277600" cy="56826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3725"/>
                <a:gridCol w="8143875"/>
              </a:tblGrid>
              <a:tr h="31432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Вебинара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0" marB="0" anchor="ctr"/>
                </a:tc>
              </a:tr>
              <a:tr h="323850">
                <a:tc gridSpan="2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ΙΙ. Строительный контроль</a:t>
                      </a: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813" marR="25813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160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Вводная лекция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0" marB="0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Законодательные и нормативно-технические документы, регламентирующие вопросы государственного строительного надзора и контроля при строительстве и реконструкции объектов жилищного и гражданского строительства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Строительный контроль на объекте и порядок его проведения. Методика. Состав работ. Итоговые документы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Функции заказчика (застройщика) по осуществлению строительного контроля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Функции подрядчика по осуществлению строительного контроля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Общие требования к входному, операционному, приемочному контролю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Ответы на поступающие вопросы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813" marR="25813" marT="0" marB="0"/>
                </a:tc>
              </a:tr>
              <a:tr h="127386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Лаборатория испытаний строительных материалов и конструкций</a:t>
                      </a: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813" marR="25813" marT="0" marB="0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Инструментальные методы контроля качества бетона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Проблемы и практика проведения неразрушающего контроля прочности бетона на сжатие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Правила и методы контроля прочности бетона на сжатие при отрицательной температуре окружающего воздуха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Порядок отбора, транспортировки и хранения бетонных образцов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Экспертный контроль качества строительных материалов и конструкций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Правила оценки прочности бетона в соответствии с ГОСТ 18105-2010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Порядок проведения экспертного контроля качества монолитных железобетонных конструкций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Судебная практика в строительстве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Ответы на поступающие вопросы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813" marR="25813" marT="0" marB="0"/>
                </a:tc>
              </a:tr>
            </a:tbl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2354184" y="6457891"/>
            <a:ext cx="76044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www.niiexp.com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e-mail</a:t>
            </a: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mail@niiexp.com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9311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62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ПРОГРАММА ПРОВЕДЕНИЯ ВЕБИНАРОВ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6" b="21947"/>
          <a:stretch/>
        </p:blipFill>
        <p:spPr>
          <a:xfrm>
            <a:off x="152061" y="169861"/>
            <a:ext cx="1006744" cy="476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1601"/>
              </p:ext>
            </p:extLst>
          </p:nvPr>
        </p:nvGraphicFramePr>
        <p:xfrm>
          <a:off x="581025" y="985139"/>
          <a:ext cx="11068050" cy="35582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5497"/>
                <a:gridCol w="7992553"/>
              </a:tblGrid>
              <a:tr h="357886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Вебинара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0" marB="0" anchor="ctr"/>
                </a:tc>
              </a:tr>
              <a:tr h="381000">
                <a:tc gridSpan="2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ΙΙ. Строительный контроль</a:t>
                      </a: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813" marR="25813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160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Лаборатория геодезии, мониторинга и натурных обмеров</a:t>
                      </a: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813" marR="25813" marT="0" marB="0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Способы наблюдений за осадками зданий и сооружений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Способы наблюдений за горизонтальными смещениями (крен зданий)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Средства и приборы для измерения горизонтальных и вертикальных смещений зданий и сооружений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Мониторинг и обследование зданий и сооружений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Методы обследования зданий и сооружений – геодезический контроль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Исполнительная геодезическая документация – оформление и контроль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Постоянный и периодический контроль состояния строящихся объектов со стороны заказчика с привлечением экспертных организаций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Ответы на поступающие вопросы</a:t>
                      </a:r>
                      <a:endParaRPr lang="ru-RU" sz="15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813" marR="25813" marT="0" marB="0"/>
                </a:tc>
              </a:tr>
            </a:tbl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2354184" y="6457891"/>
            <a:ext cx="76044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www.niiexp.com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e-mail</a:t>
            </a: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mail@niiexp.com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1708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867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ПРОГРАММА ПРОВЕДЕНИЯ ВЕБИНАРОВ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6" b="21947"/>
          <a:stretch/>
        </p:blipFill>
        <p:spPr>
          <a:xfrm>
            <a:off x="152061" y="169861"/>
            <a:ext cx="1006744" cy="476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711505"/>
              </p:ext>
            </p:extLst>
          </p:nvPr>
        </p:nvGraphicFramePr>
        <p:xfrm>
          <a:off x="517591" y="815943"/>
          <a:ext cx="11277600" cy="56785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3725"/>
                <a:gridCol w="8143875"/>
              </a:tblGrid>
              <a:tr h="36741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Вебинара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0" marB="0" anchor="ctr"/>
                </a:tc>
              </a:tr>
              <a:tr h="342900">
                <a:tc gridSpan="2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ΙΙ. Строительный контроль</a:t>
                      </a: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813" marR="25813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386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Лаборатория испытаний грунтов и оснований фундаментов</a:t>
                      </a: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813" marR="25813" marT="0" marB="0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Состав, строение, состояние и физические свойства грунтов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Механические свойства грунтов. Прочность грунтов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Защита фундаментов и заглубленных помещений от подземных вод. Виды нарушений, методы их выявления и способы устранения нарушений при устройстве фундаментов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Проектирование и устройство котлованов. Виды нарушений, методы их выявления и способы устранения нарушений при устройстве котлованов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Инженерные методы преобразования строительных свойств оснований (грунтов), виды нарушений, контроль качества и методы устранения нарушений при преобразовании строительных свойств оснований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Прочность и устойчивость грунтовых массивов. Давление грунтов на ограждения. Критические нагрузки на грунты основания. Фазы напряженного состояния грунтовых оснований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Устойчивость откосов и склонов. Понятие о коэффициенте запаса устойчивости откосов и склонов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Геолого-технический контроль (ГТК) 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Уплотнение грунтов и методы контроля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Контроль за технологией устройства и возведения земляных сооружений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Современные отечественные и зарубежные приборы контроля и определения физико- механических свойств грунтов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Современные методы лабораторного обследования грунтов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Ответы на поступающие вопросы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813" marR="25813" marT="0" marB="0"/>
                </a:tc>
              </a:tr>
            </a:tbl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2354184" y="6457891"/>
            <a:ext cx="76044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www.niiexp.com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e-mail</a:t>
            </a: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mail@niiexp.com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3882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191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ПРОГРАММА ПРОВЕДЕНИЯ ВЕБИНАРОВ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6" b="21947"/>
          <a:stretch/>
        </p:blipFill>
        <p:spPr>
          <a:xfrm>
            <a:off x="152061" y="169861"/>
            <a:ext cx="1006744" cy="476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73247"/>
              </p:ext>
            </p:extLst>
          </p:nvPr>
        </p:nvGraphicFramePr>
        <p:xfrm>
          <a:off x="561975" y="985139"/>
          <a:ext cx="11049000" cy="41774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04288"/>
                <a:gridCol w="7944712"/>
              </a:tblGrid>
              <a:tr h="34674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Вебинара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0" marB="0" anchor="ctr"/>
                </a:tc>
              </a:tr>
              <a:tr h="321659">
                <a:tc gridSpan="2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ΙΙ. Строительный контроль</a:t>
                      </a: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813" marR="25813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901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Лаборатория строительной физики</a:t>
                      </a: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813" marR="25813" marT="0" marB="0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Понятие об энергоэффективном здании. Классификация зданий в зависимости от их уровня энергопотребления. Стандарты и маркировки энергоэффективности ограждающих конструкций, инженерных систем и оборудования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Системы энергоменеджмента. Сертификация зданий	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Энергетическое обследование (энергоаудит) и выполнение энергосберегающих мероприятий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Экономические аспекты энергосбережения в Российской Федерации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Современные методы натурного обследования зданий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Факторы, влияющие на точность результатов обследований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Современные методы расчётов теплотехнических параметров зданий и сооружений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Применение современных методов компьютерного моделирования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Оценка уровня энергоэффективности здания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Ответы на поступающие вопросы</a:t>
                      </a:r>
                      <a:endParaRPr lang="ru-RU" sz="15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813" marR="25813" marT="0" marB="0"/>
                </a:tc>
              </a:tr>
            </a:tbl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2354184" y="6457891"/>
            <a:ext cx="76044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www.niiexp.com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e-mail</a:t>
            </a: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mail@niiexp.com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054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572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ПРОГРАММА ПРОВЕДЕНИЯ ВЕБИНАРОВ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6" b="21947"/>
          <a:stretch/>
        </p:blipFill>
        <p:spPr>
          <a:xfrm>
            <a:off x="152061" y="169861"/>
            <a:ext cx="1006744" cy="476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173111"/>
              </p:ext>
            </p:extLst>
          </p:nvPr>
        </p:nvGraphicFramePr>
        <p:xfrm>
          <a:off x="581024" y="985139"/>
          <a:ext cx="11039475" cy="36440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7557"/>
                <a:gridCol w="7971918"/>
              </a:tblGrid>
              <a:tr h="338836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Вебинара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0" marB="0" anchor="ctr"/>
                </a:tc>
              </a:tr>
              <a:tr h="333375">
                <a:tc gridSpan="2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ΙΙ. Строительный контроль</a:t>
                      </a: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813" marR="25813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386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Лаборатория отделочных материалов и керамики</a:t>
                      </a: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813" marR="25813" marT="0" marB="0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Новое оборудование для испытаний гидроизоляционных материалов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Новое оборудование для испытаний цементно-песчаных растворов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Новое оборудование для испытаний древесины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Новое оборудование для испытаний керамических изделий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Новые отделочные материалы в строительстве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Материалы, предназначенные для облицовки фасадов зданий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Герметизирующие и уплотняющие материалы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Сухие смеси для ремонтных, штукатурных и кладочных работ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Применение новых керамических изделий в строительстве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Ответы на поступающие вопросы</a:t>
                      </a:r>
                      <a:endParaRPr lang="ru-RU" sz="15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813" marR="25813" marT="0" marB="0"/>
                </a:tc>
              </a:tr>
            </a:tbl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2354184" y="6457891"/>
            <a:ext cx="76044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www.niiexp.com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e-mail</a:t>
            </a: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mail@niiexp.com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7867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001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ПРОГРАММА ПРОВЕДЕНИЯ ВЕБИНАРОВ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6" b="21947"/>
          <a:stretch/>
        </p:blipFill>
        <p:spPr>
          <a:xfrm>
            <a:off x="152061" y="169861"/>
            <a:ext cx="1006744" cy="476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716757"/>
              </p:ext>
            </p:extLst>
          </p:nvPr>
        </p:nvGraphicFramePr>
        <p:xfrm>
          <a:off x="457200" y="777843"/>
          <a:ext cx="11277600" cy="57620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3725"/>
                <a:gridCol w="8143875"/>
              </a:tblGrid>
              <a:tr h="33658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Вебинара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0" marB="0" anchor="ctr"/>
                </a:tc>
              </a:tr>
              <a:tr h="304800">
                <a:tc gridSpan="2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ΙΙ. Строительный контроль</a:t>
                      </a: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813" marR="25813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386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Лаборатория по проведению экспертиз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Нормативные документы, регламентирующие разработку проектов по обследованию строительных конструкций и грунтов основания зданий и сооружений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Причины и цели проведения обследования. Подготовительные работы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Визуальное обследование, оборудование, цели. Детальное инструментальное обследование, оборудование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Обмерные работы. Приборы и методы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Геодезический контроль при строительстве зданий и сооружений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Трещины, их виды. Приборы для измерения. Методы наблюдения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Обследование фундаментов.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Дефекты и повреждения конструкций. Оформление результатов. Оценка технического состояния. Определение категории технического состояния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Обследование железобетонных конструкций. Виды повреждений. Коррозия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Обследование каменных и армокаменных конструкций. Виды повреждений; Методы определения прочности материалов кладки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Обследование металлических конструкций. Виды повреждений. Методы обследования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Обследование деревянных конструкций. Виды повреждений. Методы обследования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Обследование грунтов основания зданий и сооружений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Оформление результатов обследования. Виды отчетов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Ответы на поступающие вопросы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2354184" y="6457891"/>
            <a:ext cx="76044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www.niiexp.com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e-mail</a:t>
            </a: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mail@niiexp.com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9806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487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ПРОГРАММА ПРОВЕДЕНИЯ ВЕБИНАРОВ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6" b="21947"/>
          <a:stretch/>
        </p:blipFill>
        <p:spPr>
          <a:xfrm>
            <a:off x="152061" y="169861"/>
            <a:ext cx="1006744" cy="476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770156"/>
              </p:ext>
            </p:extLst>
          </p:nvPr>
        </p:nvGraphicFramePr>
        <p:xfrm>
          <a:off x="561975" y="985139"/>
          <a:ext cx="11049000" cy="34916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0204"/>
                <a:gridCol w="7978796"/>
              </a:tblGrid>
              <a:tr h="38646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Вебинара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13" marR="25813" marT="0" marB="0" anchor="ctr"/>
                </a:tc>
              </a:tr>
              <a:tr h="361950">
                <a:tc gridSpan="2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ΙΙ. Строительный контроль</a:t>
                      </a: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813" marR="25813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386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Экология и радиационная безопасность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Параметры ионизирующего излучения на территории производственной, жилой зоны и селитебных территорий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Параметры ионизирующего излучения в помещениях жилых и общественных зданий и помещениях производственного и служебного назначения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Параметры ионизирующего излучения в пробах воды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Параметры световой среды и микроклимата в помещениях зданий общественного, жилого и производственного назначения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Вибро-акустические параметры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Массовая концентрация загрязняющих веществ</a:t>
                      </a:r>
                    </a:p>
                    <a:p>
                      <a:pPr marL="34290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Ответы на поступающие вопросы</a:t>
                      </a:r>
                      <a:endParaRPr lang="ru-RU" sz="15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2354184" y="6457891"/>
            <a:ext cx="76044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www.niiexp.com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e-mail</a:t>
            </a: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mail@niiexp.com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2720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796498"/>
            <a:ext cx="12192000" cy="18168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a.yurgaitis\Downloads\1_Primary_logo_5000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172453" y="213761"/>
            <a:ext cx="3847092" cy="2126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3" name="Прямоугольник 2"/>
          <p:cNvSpPr/>
          <p:nvPr/>
        </p:nvSpPr>
        <p:spPr>
          <a:xfrm>
            <a:off x="1323974" y="2172662"/>
            <a:ext cx="95440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Научно-исследовательский институт п</a:t>
            </a: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роектирования</a:t>
            </a:r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технологии и экспертизы </a:t>
            </a: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строительства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4613298"/>
            <a:ext cx="12192000" cy="175425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Тел. +7 (495) 162-64-42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www.niiexp.com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mail@niiexp.com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26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" y="331859"/>
            <a:ext cx="11209020" cy="6526141"/>
          </a:xfrm>
          <a:effectLst>
            <a:glow rad="127000">
              <a:schemeClr val="accent1"/>
            </a:glow>
            <a:reflection endPos="0" dist="50800" dir="5400000" sy="-100000" algn="bl" rotWithShape="0"/>
          </a:effectLst>
        </p:spPr>
      </p:pic>
      <p:sp>
        <p:nvSpPr>
          <p:cNvPr id="22" name="Rectangle 26"/>
          <p:cNvSpPr>
            <a:spLocks noChangeArrowheads="1"/>
          </p:cNvSpPr>
          <p:nvPr/>
        </p:nvSpPr>
        <p:spPr bwMode="gray">
          <a:xfrm>
            <a:off x="781038" y="1491187"/>
            <a:ext cx="10706099" cy="69903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8" name="Rectangle 35"/>
          <p:cNvSpPr>
            <a:spLocks noChangeArrowheads="1"/>
          </p:cNvSpPr>
          <p:nvPr/>
        </p:nvSpPr>
        <p:spPr bwMode="gray">
          <a:xfrm>
            <a:off x="781039" y="2243442"/>
            <a:ext cx="10706099" cy="365286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200"/>
          </a:p>
        </p:txBody>
      </p:sp>
      <p:sp>
        <p:nvSpPr>
          <p:cNvPr id="32" name="Rectangle 40"/>
          <p:cNvSpPr>
            <a:spLocks noChangeArrowheads="1"/>
          </p:cNvSpPr>
          <p:nvPr/>
        </p:nvSpPr>
        <p:spPr bwMode="auto">
          <a:xfrm>
            <a:off x="904865" y="1521876"/>
            <a:ext cx="104679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200" dirty="0"/>
              <a:t>Кодекс Российской Федерации об административных правонарушениях от 30 декабря 2001 г. N 195-ФЗ (КоАП РФ) (с изменениями и дополнениями)</a:t>
            </a:r>
          </a:p>
          <a:p>
            <a:r>
              <a:rPr lang="ru-RU" sz="1200" dirty="0"/>
              <a:t>Статья 9.5. Нарушение установленного порядка строительства, реконструкции, капитального ремонта объекта капитального строительства, ввода его в эксплуатацию</a:t>
            </a:r>
          </a:p>
        </p:txBody>
      </p:sp>
      <p:sp>
        <p:nvSpPr>
          <p:cNvPr id="34" name="Rectangle 42"/>
          <p:cNvSpPr>
            <a:spLocks noChangeArrowheads="1"/>
          </p:cNvSpPr>
          <p:nvPr/>
        </p:nvSpPr>
        <p:spPr bwMode="auto">
          <a:xfrm>
            <a:off x="904864" y="2296275"/>
            <a:ext cx="104679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200" dirty="0"/>
              <a:t>Федеральный закон от 13 июля 2015 г. N 218-ФЗ "О государственной регистрации недвижимости" (с изменениями и дополнениями)</a:t>
            </a:r>
          </a:p>
        </p:txBody>
      </p:sp>
      <p:sp>
        <p:nvSpPr>
          <p:cNvPr id="35" name="Rectangle 15"/>
          <p:cNvSpPr>
            <a:spLocks noChangeArrowheads="1"/>
          </p:cNvSpPr>
          <p:nvPr/>
        </p:nvSpPr>
        <p:spPr bwMode="gray">
          <a:xfrm>
            <a:off x="781039" y="2673876"/>
            <a:ext cx="10706099" cy="50398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200"/>
          </a:p>
        </p:txBody>
      </p:sp>
      <p:sp>
        <p:nvSpPr>
          <p:cNvPr id="37" name="Rectangle 39"/>
          <p:cNvSpPr>
            <a:spLocks noChangeArrowheads="1"/>
          </p:cNvSpPr>
          <p:nvPr/>
        </p:nvSpPr>
        <p:spPr bwMode="auto">
          <a:xfrm>
            <a:off x="881056" y="2716193"/>
            <a:ext cx="104679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200" dirty="0"/>
              <a:t>Постановление Правительства РФ от 30 апреля 2014 г. N 403 "Об исчерпывающем перечне процедур в сфере жилищного строительства" (с изменениями и дополнениями)</a:t>
            </a:r>
          </a:p>
        </p:txBody>
      </p:sp>
      <p:sp>
        <p:nvSpPr>
          <p:cNvPr id="40" name="Rectangle 35"/>
          <p:cNvSpPr>
            <a:spLocks noChangeArrowheads="1"/>
          </p:cNvSpPr>
          <p:nvPr/>
        </p:nvSpPr>
        <p:spPr bwMode="gray">
          <a:xfrm>
            <a:off x="781038" y="1047046"/>
            <a:ext cx="10706098" cy="39321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200"/>
          </a:p>
        </p:txBody>
      </p:sp>
      <p:sp>
        <p:nvSpPr>
          <p:cNvPr id="39" name="Rectangle 41"/>
          <p:cNvSpPr>
            <a:spLocks noChangeArrowheads="1"/>
          </p:cNvSpPr>
          <p:nvPr/>
        </p:nvSpPr>
        <p:spPr bwMode="auto">
          <a:xfrm>
            <a:off x="904863" y="1106107"/>
            <a:ext cx="104679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200" dirty="0"/>
              <a:t>Гражданский кодекс Российской Федерации (ГК РФ) (части первая, вторая, третья и четвертая) (с изменениями и дополнениями)</a:t>
            </a:r>
          </a:p>
        </p:txBody>
      </p:sp>
      <p:sp>
        <p:nvSpPr>
          <p:cNvPr id="41" name="Rectangle 15"/>
          <p:cNvSpPr>
            <a:spLocks noChangeArrowheads="1"/>
          </p:cNvSpPr>
          <p:nvPr/>
        </p:nvSpPr>
        <p:spPr bwMode="gray">
          <a:xfrm>
            <a:off x="781038" y="3250977"/>
            <a:ext cx="10706099" cy="698525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200"/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881055" y="3303171"/>
            <a:ext cx="104679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200" dirty="0"/>
              <a:t>Постановление Правительства РФ от 17 апреля 2017 г. N 452 "Об исчерпывающем перечне процедур в сфере строительства сетей теплоснабжения и о правилах внесения в него изменений и ведения реестра описаний процедур, указанных в исчерпывающем перечне процедур в сфере строительства сетей теплоснабжения"</a:t>
            </a:r>
          </a:p>
        </p:txBody>
      </p:sp>
      <p:sp>
        <p:nvSpPr>
          <p:cNvPr id="45" name="Rectangle 15"/>
          <p:cNvSpPr>
            <a:spLocks noChangeArrowheads="1"/>
          </p:cNvSpPr>
          <p:nvPr/>
        </p:nvSpPr>
        <p:spPr bwMode="gray">
          <a:xfrm>
            <a:off x="781038" y="4034316"/>
            <a:ext cx="10706099" cy="850178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200"/>
          </a:p>
        </p:txBody>
      </p:sp>
      <p:sp>
        <p:nvSpPr>
          <p:cNvPr id="46" name="Rectangle 39"/>
          <p:cNvSpPr>
            <a:spLocks noChangeArrowheads="1"/>
          </p:cNvSpPr>
          <p:nvPr/>
        </p:nvSpPr>
        <p:spPr bwMode="auto">
          <a:xfrm>
            <a:off x="904864" y="4053497"/>
            <a:ext cx="104679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200" dirty="0"/>
              <a:t>Приказ Министра обороны РФ от 23 мая 2012 г. N 1250 "Об утверждении Административного регламента Министерства обороны Российской Федерации по предоставлению государственной услуги по выдаче разрешений на строительство и разрешений на ввод в эксплуатацию объектов обороны и безопасности, являющихся объектами военной инфраструктуры Вооруженных Сил Российской Федерации" (с изменениями и дополнениями)</a:t>
            </a:r>
          </a:p>
          <a:p>
            <a:r>
              <a:rPr lang="ru-RU" sz="1200" dirty="0"/>
              <a:t>Приложение к приказу Министра обороны РФ от 23 мая 2012 г. N 1250</a:t>
            </a:r>
          </a:p>
        </p:txBody>
      </p:sp>
      <p:sp>
        <p:nvSpPr>
          <p:cNvPr id="47" name="Rectangle 15"/>
          <p:cNvSpPr>
            <a:spLocks noChangeArrowheads="1"/>
          </p:cNvSpPr>
          <p:nvPr/>
        </p:nvSpPr>
        <p:spPr bwMode="gray">
          <a:xfrm>
            <a:off x="781038" y="4969308"/>
            <a:ext cx="10706099" cy="69496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904863" y="5017936"/>
            <a:ext cx="104679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200" dirty="0"/>
              <a:t>Приказ Минприроды РФ от 26 июня 2012 г. N 167 "Об утверждении Административного регламента предоставления Федеральным агентством по недропользованию государственной услуги по выдаче разрешений на ввод в эксплуатацию объектов капитального строительства, разрешение на строительство которых было выдано Федеральным агентством по недропользованию" (с изменениями и дополнениями)</a:t>
            </a: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gray">
          <a:xfrm>
            <a:off x="781037" y="5749082"/>
            <a:ext cx="10706099" cy="72260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2400"/>
          </a:p>
        </p:txBody>
      </p:sp>
      <p:sp>
        <p:nvSpPr>
          <p:cNvPr id="21" name="Rectangle 39"/>
          <p:cNvSpPr>
            <a:spLocks noChangeArrowheads="1"/>
          </p:cNvSpPr>
          <p:nvPr/>
        </p:nvSpPr>
        <p:spPr bwMode="auto">
          <a:xfrm>
            <a:off x="904862" y="5787216"/>
            <a:ext cx="104679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/>
            <a:r>
              <a:rPr lang="ru-RU" sz="1200" dirty="0"/>
              <a:t>Постановление Правительства Российской Федерации от 12.05.2017 г. </a:t>
            </a:r>
            <a:r>
              <a:rPr lang="en-US" sz="1200" dirty="0"/>
              <a:t>N</a:t>
            </a:r>
            <a:r>
              <a:rPr lang="ru-RU" sz="1200" dirty="0"/>
              <a:t> 563</a:t>
            </a:r>
            <a:r>
              <a:rPr lang="en-US" sz="1200" dirty="0"/>
              <a:t> </a:t>
            </a:r>
            <a:r>
              <a:rPr lang="ru-RU" sz="1200" dirty="0"/>
              <a:t>«О порядке и об основаниях заключения контрактов, предметом которых является одновременно выполнение работ по проектированию, строительству и вводу в эксплуатацию объектов капитального строительства, и о внесении изменений в некоторые акты Правительства Российской Федерации»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354184" y="6457891"/>
            <a:ext cx="76044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www.niiexp.com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e-mail</a:t>
            </a: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mail@niiexp.com</a:t>
            </a:r>
            <a:endParaRPr lang="ru-RU" sz="2000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6" b="21947"/>
          <a:stretch/>
        </p:blipFill>
        <p:spPr>
          <a:xfrm>
            <a:off x="152061" y="169861"/>
            <a:ext cx="1006744" cy="476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1044507" y="256491"/>
            <a:ext cx="10328335" cy="707260"/>
          </a:xfrm>
        </p:spPr>
        <p:txBody>
          <a:bodyPr>
            <a:noAutofit/>
          </a:bodyPr>
          <a:lstStyle/>
          <a:p>
            <a:r>
              <a:rPr lang="ru-RU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ФЕДЕРАЛЬНЫЕ НОРМАТИВНО-ПРАВОВЫЕ АКТЫ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27659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8" grpId="0" animBg="1"/>
      <p:bldP spid="32" grpId="0"/>
      <p:bldP spid="34" grpId="0"/>
      <p:bldP spid="35" grpId="0" animBg="1"/>
      <p:bldP spid="37" grpId="0"/>
      <p:bldP spid="40" grpId="0" animBg="1"/>
      <p:bldP spid="39" grpId="0"/>
      <p:bldP spid="41" grpId="0" animBg="1"/>
      <p:bldP spid="42" grpId="0"/>
      <p:bldP spid="45" grpId="0" animBg="1"/>
      <p:bldP spid="46" grpId="0"/>
      <p:bldP spid="47" grpId="0" animBg="1"/>
      <p:bldP spid="48" grpId="0"/>
      <p:bldP spid="20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" y="331859"/>
            <a:ext cx="11209020" cy="6526141"/>
          </a:xfrm>
          <a:effectLst>
            <a:glow rad="127000">
              <a:schemeClr val="accent1"/>
            </a:glow>
            <a:reflection endPos="0" dist="50800" dir="5400000" sy="-100000" algn="bl" rotWithShape="0"/>
          </a:effectLst>
        </p:spPr>
      </p:pic>
      <p:sp>
        <p:nvSpPr>
          <p:cNvPr id="49" name="Rectangle 15"/>
          <p:cNvSpPr>
            <a:spLocks noChangeArrowheads="1"/>
          </p:cNvSpPr>
          <p:nvPr/>
        </p:nvSpPr>
        <p:spPr bwMode="gray">
          <a:xfrm>
            <a:off x="808106" y="1224181"/>
            <a:ext cx="10706099" cy="82944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927167" y="1222633"/>
            <a:ext cx="104679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ru-RU" sz="1200" dirty="0"/>
              <a:t>Приказ Ростехнадзора от 26.12.2006 № 1128 "Об утверждении и введении в действие Требований к составу и порядку ведения исполнительной документации при строительстве, реконструкции, капитальном ремонте объектов капитального строительства и требований, предъявляемых к актам освидетельствования работ, конструкций, участков сетей инженерно-технического обеспечения. РД-11-02-2006. (форма акта освидетельствования скрытых работ)"</a:t>
            </a:r>
          </a:p>
        </p:txBody>
      </p:sp>
      <p:sp>
        <p:nvSpPr>
          <p:cNvPr id="24" name="Rectangle 29"/>
          <p:cNvSpPr>
            <a:spLocks noChangeArrowheads="1"/>
          </p:cNvSpPr>
          <p:nvPr/>
        </p:nvSpPr>
        <p:spPr bwMode="gray">
          <a:xfrm>
            <a:off x="803342" y="2190452"/>
            <a:ext cx="10706099" cy="480381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" name="Rectangle 41"/>
          <p:cNvSpPr>
            <a:spLocks noChangeArrowheads="1"/>
          </p:cNvSpPr>
          <p:nvPr/>
        </p:nvSpPr>
        <p:spPr bwMode="auto">
          <a:xfrm>
            <a:off x="903359" y="2209168"/>
            <a:ext cx="104679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ru-RU" sz="1200" dirty="0"/>
              <a:t>Приказ Ростехнадзора от 26.12.2006 № 1130 "Об утверждении и введении в действие Порядка формирования и ведения дел при осуществлении государственного строительного надзора. РД-11-03-2006»</a:t>
            </a:r>
          </a:p>
        </p:txBody>
      </p:sp>
      <p:sp>
        <p:nvSpPr>
          <p:cNvPr id="27" name="Rectangle 15"/>
          <p:cNvSpPr>
            <a:spLocks noChangeArrowheads="1"/>
          </p:cNvSpPr>
          <p:nvPr/>
        </p:nvSpPr>
        <p:spPr bwMode="gray">
          <a:xfrm>
            <a:off x="803342" y="2826371"/>
            <a:ext cx="10706099" cy="69495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927167" y="2875000"/>
            <a:ext cx="104679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ru-RU" sz="1200" dirty="0"/>
              <a:t>Приказ Ростехнадзора от 26.12.2006 № 1129 "Об утверждении и введении в действие Порядка проведения проверок при осуществлении государственного строительного надзора и выдачи заключений о соответствии построенных, реконструированных, отремонтированных объектов капитального строительства требованиям технических регламентов (норм и правил), иных нормативных правовых актов, проектной документации. РД-11-04-2006»</a:t>
            </a:r>
          </a:p>
        </p:txBody>
      </p:sp>
      <p:sp>
        <p:nvSpPr>
          <p:cNvPr id="31" name="Rectangle 35"/>
          <p:cNvSpPr>
            <a:spLocks noChangeArrowheads="1"/>
          </p:cNvSpPr>
          <p:nvPr/>
        </p:nvSpPr>
        <p:spPr bwMode="gray">
          <a:xfrm>
            <a:off x="803343" y="5560720"/>
            <a:ext cx="10706098" cy="39321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200"/>
          </a:p>
        </p:txBody>
      </p:sp>
      <p:sp>
        <p:nvSpPr>
          <p:cNvPr id="36" name="Rectangle 41"/>
          <p:cNvSpPr>
            <a:spLocks noChangeArrowheads="1"/>
          </p:cNvSpPr>
          <p:nvPr/>
        </p:nvSpPr>
        <p:spPr bwMode="auto">
          <a:xfrm>
            <a:off x="927168" y="5619781"/>
            <a:ext cx="10467975" cy="2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/>
              <a:t>СП 48.13330.2011 Организация строительства. Актуализированная редакция СНиП 12-01-2004 (с Изменением N 1 от 27.02.2017)</a:t>
            </a:r>
          </a:p>
        </p:txBody>
      </p:sp>
      <p:sp>
        <p:nvSpPr>
          <p:cNvPr id="38" name="Rectangle 15"/>
          <p:cNvSpPr>
            <a:spLocks noChangeArrowheads="1"/>
          </p:cNvSpPr>
          <p:nvPr/>
        </p:nvSpPr>
        <p:spPr bwMode="gray">
          <a:xfrm>
            <a:off x="803342" y="3676868"/>
            <a:ext cx="10706099" cy="850178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200"/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927168" y="3696049"/>
            <a:ext cx="104679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200" dirty="0"/>
              <a:t>Федеральный закон от 3 июля 2016 г. N 373-ФЗ "О внесении изменений в Градостроительный кодекс Российской Федерации, отдельные законодательные акты Российской Федерации в части совершенствования регулирования подготовки, согласования и утверждения документации по планировке территории и обеспечения комплексного и устойчивого развития территорий и признании утратившими силу отдельных положений законодательных актов Российской Федерации"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gray">
          <a:xfrm>
            <a:off x="803342" y="4682583"/>
            <a:ext cx="10706099" cy="72260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2400"/>
          </a:p>
        </p:txBody>
      </p:sp>
      <p:sp>
        <p:nvSpPr>
          <p:cNvPr id="17" name="Rectangle 39"/>
          <p:cNvSpPr>
            <a:spLocks noChangeArrowheads="1"/>
          </p:cNvSpPr>
          <p:nvPr/>
        </p:nvSpPr>
        <p:spPr bwMode="auto">
          <a:xfrm>
            <a:off x="927167" y="4720717"/>
            <a:ext cx="104679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ru-RU" sz="1200" dirty="0"/>
              <a:t>Приказ Министерства регионального развития РФ от 30 декабря 2009 г. </a:t>
            </a:r>
            <a:r>
              <a:rPr lang="en-US" sz="1200" dirty="0"/>
              <a:t>N</a:t>
            </a:r>
            <a:r>
              <a:rPr lang="ru-RU" sz="1200" dirty="0"/>
              <a:t> 624 «Об утверждении Перечня видов работ по инженерным изысканиям, по подготовке проектной документации, по строительству, реконструкции, капитальному ремонту объектов капитального строительства, которые оказывают влияние на безопасность объектов капитального строительства»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354184" y="6457891"/>
            <a:ext cx="76044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www.niiexp.com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e-mail</a:t>
            </a: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mail@niiexp.com</a:t>
            </a:r>
            <a:endParaRPr lang="ru-RU" sz="20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6" b="21947"/>
          <a:stretch/>
        </p:blipFill>
        <p:spPr>
          <a:xfrm>
            <a:off x="152061" y="169861"/>
            <a:ext cx="1006744" cy="476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1044507" y="256491"/>
            <a:ext cx="10328335" cy="707260"/>
          </a:xfrm>
        </p:spPr>
        <p:txBody>
          <a:bodyPr>
            <a:noAutofit/>
          </a:bodyPr>
          <a:lstStyle/>
          <a:p>
            <a:r>
              <a:rPr lang="ru-RU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ФЕДЕРАЛЬНЫЕ НОРМАТИВНО-ПРАВОВЫЕ АКТЫ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143090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  <p:bldP spid="24" grpId="0" animBg="1"/>
      <p:bldP spid="26" grpId="0"/>
      <p:bldP spid="27" grpId="0" animBg="1"/>
      <p:bldP spid="29" grpId="0"/>
      <p:bldP spid="31" grpId="0" animBg="1"/>
      <p:bldP spid="36" grpId="0"/>
      <p:bldP spid="38" grpId="0" animBg="1"/>
      <p:bldP spid="43" grpId="0"/>
      <p:bldP spid="16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Виды_субъектов_России_на_политической_карте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1365" y="431485"/>
            <a:ext cx="11189269" cy="6433830"/>
          </a:xfr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158805" y="219278"/>
            <a:ext cx="10515599" cy="1056221"/>
          </a:xfrm>
        </p:spPr>
        <p:txBody>
          <a:bodyPr>
            <a:noAutofit/>
          </a:bodyPr>
          <a:lstStyle/>
          <a:p>
            <a:r>
              <a:rPr lang="ru-RU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РЕГИОНАЛЬНЫЕ НОРМАТИВНО-ПРАВОВЫЕ АКТЫ</a:t>
            </a:r>
            <a:br>
              <a:rPr lang="ru-RU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МОСКВА</a:t>
            </a:r>
            <a:endParaRPr lang="ru-RU" sz="3100" dirty="0"/>
          </a:p>
        </p:txBody>
      </p:sp>
      <p:sp>
        <p:nvSpPr>
          <p:cNvPr id="13" name="Овал 12">
            <a:hlinkClick r:id="" action="ppaction://hlinkshowjump?jump=nextslide"/>
          </p:cNvPr>
          <p:cNvSpPr/>
          <p:nvPr/>
        </p:nvSpPr>
        <p:spPr>
          <a:xfrm>
            <a:off x="1913780" y="3188396"/>
            <a:ext cx="192010" cy="18729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gray">
          <a:xfrm>
            <a:off x="876300" y="1903785"/>
            <a:ext cx="10706099" cy="75321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17" name="Rectangle 39"/>
          <p:cNvSpPr>
            <a:spLocks noChangeArrowheads="1"/>
          </p:cNvSpPr>
          <p:nvPr/>
        </p:nvSpPr>
        <p:spPr bwMode="auto">
          <a:xfrm>
            <a:off x="916352" y="1903785"/>
            <a:ext cx="1046797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ru-RU" sz="1400" dirty="0"/>
              <a:t>Постановление Правительства Москвы от 17 апреля 2012 г. N 145-ПП "Об утверждении административных регламентов предоставления государственных услуг города Москвы "выдача разрешения на строительство" и "выдача разрешения на ввод объекта в эксплуатацию" (редакция от 02.05.2017)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gray">
          <a:xfrm>
            <a:off x="876300" y="4698910"/>
            <a:ext cx="10706099" cy="783556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2400"/>
          </a:p>
        </p:txBody>
      </p:sp>
      <p:sp>
        <p:nvSpPr>
          <p:cNvPr id="19" name="Rectangle 39"/>
          <p:cNvSpPr>
            <a:spLocks noChangeArrowheads="1"/>
          </p:cNvSpPr>
          <p:nvPr/>
        </p:nvSpPr>
        <p:spPr bwMode="auto">
          <a:xfrm>
            <a:off x="916353" y="4698910"/>
            <a:ext cx="1046797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ru-RU" sz="1400" dirty="0"/>
              <a:t>Постановление Правительства Москвы от 17 сентября 2013 </a:t>
            </a:r>
            <a:r>
              <a:rPr lang="en-US" sz="1400" dirty="0" smtClean="0"/>
              <a:t>N</a:t>
            </a:r>
            <a:r>
              <a:rPr lang="ru-RU" sz="1400" dirty="0" smtClean="0"/>
              <a:t> </a:t>
            </a:r>
            <a:r>
              <a:rPr lang="ru-RU" sz="1400" dirty="0"/>
              <a:t>611-ПП "Об утверждении административного регламента исполнения Комитетом государственного строительного надзора города Москвы государственной функции по осуществлению регионального государственного строительного надзора" (редакция от 22.11.2016)</a:t>
            </a: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gray">
          <a:xfrm>
            <a:off x="876301" y="1330859"/>
            <a:ext cx="10706099" cy="45030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14" name="Rectangle 39"/>
          <p:cNvSpPr>
            <a:spLocks noChangeArrowheads="1"/>
          </p:cNvSpPr>
          <p:nvPr/>
        </p:nvSpPr>
        <p:spPr bwMode="auto">
          <a:xfrm>
            <a:off x="916352" y="1378235"/>
            <a:ext cx="104679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400" dirty="0"/>
              <a:t>Закон г. Москвы от 25 июня 2008 г. N 28 "Градостроительный кодекс города Москвы" (с изменениями и дополнениями)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gray">
          <a:xfrm>
            <a:off x="876300" y="3804786"/>
            <a:ext cx="10706099" cy="74095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20" name="Rectangle 39"/>
          <p:cNvSpPr>
            <a:spLocks noChangeArrowheads="1"/>
          </p:cNvSpPr>
          <p:nvPr/>
        </p:nvSpPr>
        <p:spPr bwMode="auto">
          <a:xfrm>
            <a:off x="917221" y="3807074"/>
            <a:ext cx="1046797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400" dirty="0"/>
              <a:t>Постановление Правительства Москвы от 28 июля 2009 г. N 685-ПП "О порядке строительства объектов гаражного назначения в городе Москве" (с изменениями и дополнениями)</a:t>
            </a:r>
          </a:p>
          <a:p>
            <a:r>
              <a:rPr lang="ru-RU" sz="1400" dirty="0"/>
              <a:t>4. Ввод объекта в эксплуатацию</a:t>
            </a: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gray">
          <a:xfrm>
            <a:off x="876300" y="2807593"/>
            <a:ext cx="10706099" cy="848883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2400"/>
          </a:p>
        </p:txBody>
      </p:sp>
      <p:sp>
        <p:nvSpPr>
          <p:cNvPr id="24" name="Rectangle 39"/>
          <p:cNvSpPr>
            <a:spLocks noChangeArrowheads="1"/>
          </p:cNvSpPr>
          <p:nvPr/>
        </p:nvSpPr>
        <p:spPr bwMode="auto">
          <a:xfrm>
            <a:off x="916352" y="2844869"/>
            <a:ext cx="1046797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400" dirty="0"/>
              <a:t>Постановление Правительства Москвы от 4 августа 2014 г. N 436-ПП "О внесении изменений в постановление Правительства Москвы от 17 апреля 2012 г. N </a:t>
            </a:r>
            <a:r>
              <a:rPr lang="ru-RU" sz="1400" dirty="0" smtClean="0"/>
              <a:t>145-ПП "Административный </a:t>
            </a:r>
            <a:r>
              <a:rPr lang="ru-RU" sz="1400" dirty="0"/>
              <a:t>регламент предоставления государственной услуги города Москвы "Выдача разрешения на ввод объекта в эксплуатацию"</a:t>
            </a: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gray">
          <a:xfrm>
            <a:off x="876300" y="5672255"/>
            <a:ext cx="10706099" cy="783556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2400"/>
          </a:p>
        </p:txBody>
      </p:sp>
      <p:sp>
        <p:nvSpPr>
          <p:cNvPr id="23" name="Rectangle 39"/>
          <p:cNvSpPr>
            <a:spLocks noChangeArrowheads="1"/>
          </p:cNvSpPr>
          <p:nvPr/>
        </p:nvSpPr>
        <p:spPr bwMode="auto">
          <a:xfrm>
            <a:off x="916353" y="5672255"/>
            <a:ext cx="1046797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ru-RU" sz="1400" dirty="0"/>
              <a:t>Постановление Правительства Москвы от 23 марта 2010 г. N 225-ПП "О введении в действие информационной системы обеспечения градостроительной деятельности в городе Москве и формировании среды электронного взаимодействия для обеспечения градостроительной деятельности на территории города Москвы"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354184" y="6457891"/>
            <a:ext cx="76044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www.niiexp.com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e-mail</a:t>
            </a: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mail@niiexp.com</a:t>
            </a:r>
            <a:endParaRPr lang="ru-RU" sz="2000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6" b="21947"/>
          <a:stretch/>
        </p:blipFill>
        <p:spPr>
          <a:xfrm>
            <a:off x="152061" y="169861"/>
            <a:ext cx="1006744" cy="476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/>
      <p:bldP spid="18" grpId="0" animBg="1"/>
      <p:bldP spid="19" grpId="0"/>
      <p:bldP spid="11" grpId="0" animBg="1"/>
      <p:bldP spid="14" grpId="0"/>
      <p:bldP spid="15" grpId="0" animBg="1"/>
      <p:bldP spid="20" grpId="0"/>
      <p:bldP spid="21" grpId="0" animBg="1"/>
      <p:bldP spid="24" grpId="0"/>
      <p:bldP spid="22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Виды_субъектов_России_на_политической_карте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1365" y="431485"/>
            <a:ext cx="11189269" cy="6433830"/>
          </a:xfrm>
        </p:spPr>
      </p:pic>
      <p:sp>
        <p:nvSpPr>
          <p:cNvPr id="13" name="Овал 12">
            <a:hlinkClick r:id="" action="ppaction://hlinkshowjump?jump=nextslide"/>
          </p:cNvPr>
          <p:cNvSpPr/>
          <p:nvPr/>
        </p:nvSpPr>
        <p:spPr>
          <a:xfrm>
            <a:off x="1893975" y="3153154"/>
            <a:ext cx="192010" cy="18729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gray">
          <a:xfrm>
            <a:off x="734515" y="1515761"/>
            <a:ext cx="10706099" cy="95410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8" name="Rectangle 39"/>
          <p:cNvSpPr>
            <a:spLocks noChangeArrowheads="1"/>
          </p:cNvSpPr>
          <p:nvPr/>
        </p:nvSpPr>
        <p:spPr bwMode="auto">
          <a:xfrm>
            <a:off x="853576" y="1605857"/>
            <a:ext cx="1046797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500" dirty="0"/>
              <a:t>Закон Московской области от 30 декабря 2014 г. N 191/2014-ОЗ "О благоустройстве в Московской области" (принят постановлением Московской областной Думы от 18 декабря 2014 г. N 17/110-П) (с изменениями и дополнениями)</a:t>
            </a:r>
          </a:p>
          <a:p>
            <a:r>
              <a:rPr lang="ru-RU" sz="1500" dirty="0"/>
              <a:t>Раздел III. Требования к содержанию объектов благоустройства, зданий, строений, сооружений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gray">
          <a:xfrm>
            <a:off x="734513" y="2633910"/>
            <a:ext cx="10706099" cy="1760801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10" name="Rectangle 39"/>
          <p:cNvSpPr>
            <a:spLocks noChangeArrowheads="1"/>
          </p:cNvSpPr>
          <p:nvPr/>
        </p:nvSpPr>
        <p:spPr bwMode="auto">
          <a:xfrm>
            <a:off x="862011" y="2654770"/>
            <a:ext cx="10467975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500" dirty="0"/>
              <a:t>Распоряжение Министерства строительного комплекса Московской области от 3 апреля 2012 г. N 35 "Об утверждении Административного регламента Министерства строительного комплекса Московской области по предоставлению государственной услуги по выдаче разрешений на строительство в случае, если строительство объекта капитального строительства планируется осуществлять на территориях двух и более муниципальных образований (муниципальных районов, городских округов), и в случае реконструкции объекта капитального строительства, расположенного на территориях двух и более муниципальных образований (муниципальных районов, городских округов), а также выдача разрешений на ввод указанных объектов в эксплуатацию"</a:t>
            </a: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gray">
          <a:xfrm>
            <a:off x="734512" y="4558752"/>
            <a:ext cx="10706099" cy="142548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14" name="Rectangle 39"/>
          <p:cNvSpPr>
            <a:spLocks noChangeArrowheads="1"/>
          </p:cNvSpPr>
          <p:nvPr/>
        </p:nvSpPr>
        <p:spPr bwMode="auto">
          <a:xfrm>
            <a:off x="853573" y="4649505"/>
            <a:ext cx="10467975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500" dirty="0"/>
              <a:t>Распоряжение Министерства строительного комплекса Московской области от 1 июня 2016 г. N 168 "Об утверждении Административного регламента предоставления государственной услуги по выдаче (продлению) разрешений на строительство объектов капитального строительства на территории муниципальных образований, а также двух и более муниципальных образований Московской области и выдаче разрешений на ввод указанных объектов в эксплуатацию (за исключением объектов индивидуального жилищного строительства)"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354184" y="6457891"/>
            <a:ext cx="76044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www.niiexp.com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e-mail</a:t>
            </a: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mail@niiexp.com</a:t>
            </a:r>
            <a:endParaRPr lang="ru-RU" sz="2000"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158805" y="219278"/>
            <a:ext cx="10515599" cy="1056221"/>
          </a:xfrm>
        </p:spPr>
        <p:txBody>
          <a:bodyPr>
            <a:noAutofit/>
          </a:bodyPr>
          <a:lstStyle/>
          <a:p>
            <a:r>
              <a:rPr lang="ru-RU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РЕГИОНАЛЬНЫЕ НОРМАТИВНО-ПРАВОВЫЕ АКТЫ</a:t>
            </a:r>
            <a:br>
              <a:rPr lang="ru-RU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МОСКОВСКАЯ ОБЛАСТЬ</a:t>
            </a:r>
            <a:endParaRPr lang="ru-RU" sz="31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6" b="21947"/>
          <a:stretch/>
        </p:blipFill>
        <p:spPr>
          <a:xfrm>
            <a:off x="152061" y="169861"/>
            <a:ext cx="1006744" cy="476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575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Виды_субъектов_России_на_политической_карте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1365" y="431485"/>
            <a:ext cx="11189269" cy="6433830"/>
          </a:xfrm>
        </p:spPr>
      </p:pic>
      <p:sp>
        <p:nvSpPr>
          <p:cNvPr id="6" name="Овал 5">
            <a:hlinkClick r:id="" action="ppaction://hlinkshowjump?jump=nextslide"/>
          </p:cNvPr>
          <p:cNvSpPr/>
          <p:nvPr/>
        </p:nvSpPr>
        <p:spPr>
          <a:xfrm>
            <a:off x="1999495" y="2308260"/>
            <a:ext cx="192010" cy="18729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gray">
          <a:xfrm>
            <a:off x="742949" y="1454244"/>
            <a:ext cx="10706099" cy="1049695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8" name="Rectangle 39"/>
          <p:cNvSpPr>
            <a:spLocks noChangeArrowheads="1"/>
          </p:cNvSpPr>
          <p:nvPr/>
        </p:nvSpPr>
        <p:spPr bwMode="auto">
          <a:xfrm>
            <a:off x="772351" y="1504688"/>
            <a:ext cx="104679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400" dirty="0"/>
              <a:t>Распоряжение Службы государственного строительного надзора и экспертизы Санкт-Петербурга от 30 декабря 2016 г. N 10-р "Об утверждении Административного регламента Службы государственного строительного надзора и экспертизы Санкт-Петербурга по предоставлению государственной услуги по выдаче разрешений на ввод объектов капитального строительства и искусственных земельных участков в эксплуатацию в случаях, установленных действующим законодательством" (с изменениями и дополнениями)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gray">
          <a:xfrm>
            <a:off x="742949" y="2562773"/>
            <a:ext cx="10706099" cy="1161161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10" name="Rectangle 39"/>
          <p:cNvSpPr>
            <a:spLocks noChangeArrowheads="1"/>
          </p:cNvSpPr>
          <p:nvPr/>
        </p:nvSpPr>
        <p:spPr bwMode="auto">
          <a:xfrm>
            <a:off x="772354" y="2554383"/>
            <a:ext cx="1046797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400" dirty="0"/>
              <a:t>Распоряжение Комитета по государственному контролю, использованию и охране памятников истории и культуры Санкт-Петербурга от 29 июня 2012 г. N 10-109 "Об утверждении Административного регламента КГИОП по предоставлению государственной услуги по выдаче разрешений на ввод объекта в эксплуатацию в случае осуществления реконструкции объекта культурного наследия, если при проведении работ по сохранению объекта культурного наследия затрагиваются конструктивные и другие характеристики надежности и безопасности такого объекта" (с изменениями и дополнениями)</a:t>
            </a: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gray">
          <a:xfrm>
            <a:off x="742949" y="3791159"/>
            <a:ext cx="10706099" cy="51483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13" name="Rectangle 39"/>
          <p:cNvSpPr>
            <a:spLocks noChangeArrowheads="1"/>
          </p:cNvSpPr>
          <p:nvPr/>
        </p:nvSpPr>
        <p:spPr bwMode="auto">
          <a:xfrm>
            <a:off x="772354" y="3782768"/>
            <a:ext cx="104679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400" dirty="0"/>
              <a:t>Распоряжение Комитета по государственному контролю, использованию и охране памятников истории и культуры Санкт-Петербурга от 1 июня 2017 г. N 285-р "О внесении изменений в распоряжение КГИОП от 29.06.2012 N 10-109"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gray">
          <a:xfrm>
            <a:off x="742949" y="4381604"/>
            <a:ext cx="10706099" cy="52322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15" name="Rectangle 39"/>
          <p:cNvSpPr>
            <a:spLocks noChangeArrowheads="1"/>
          </p:cNvSpPr>
          <p:nvPr/>
        </p:nvSpPr>
        <p:spPr bwMode="auto">
          <a:xfrm>
            <a:off x="772354" y="4373213"/>
            <a:ext cx="104679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400" dirty="0"/>
              <a:t>Распоряжение Комитета по государственному контролю, использованию и охране памятников истории и культуры Санкт-Петербурга от 16 октября 2015 г. N 10-501 "О внесении изменений в отдельные административные регламенты КГИОП"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gray">
          <a:xfrm>
            <a:off x="742949" y="4980440"/>
            <a:ext cx="10706099" cy="52322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17" name="Rectangle 39"/>
          <p:cNvSpPr>
            <a:spLocks noChangeArrowheads="1"/>
          </p:cNvSpPr>
          <p:nvPr/>
        </p:nvSpPr>
        <p:spPr bwMode="auto">
          <a:xfrm>
            <a:off x="772354" y="4972049"/>
            <a:ext cx="104679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400" dirty="0"/>
              <a:t>Закон Санкт-Петербурга от 24 ноября 2009 г. N 508-100 "О градостроительной деятельности в Санкт-Петербурге" (Принят Законодательным Собранием Санкт-Петербурга 28 октября 2009 года) (с изменениями и дополнениями)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gray">
          <a:xfrm>
            <a:off x="742949" y="5591321"/>
            <a:ext cx="10706099" cy="94571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19" name="Rectangle 39"/>
          <p:cNvSpPr>
            <a:spLocks noChangeArrowheads="1"/>
          </p:cNvSpPr>
          <p:nvPr/>
        </p:nvSpPr>
        <p:spPr bwMode="auto">
          <a:xfrm>
            <a:off x="772354" y="5582931"/>
            <a:ext cx="104679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400" dirty="0"/>
              <a:t>Распоряжение Службы государственного строительного надзора и экспертизы Санкт-Петербурга от 23 октября 2006 г. N 131-р "Об отмене Распоряжения Службы N 58-р "О выдаче разрешения на ввод объекта в эксплуатацию" и Распоряжения Службы N 59-р "О выдаче разрешения на строительство и подготовку земельного участка для строительства и объекта капитального строительства для реконструкции или капитального ремонта"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354184" y="6457891"/>
            <a:ext cx="76044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www.niiexp.com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e-mail</a:t>
            </a: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mail@niiexp.com</a:t>
            </a:r>
            <a:endParaRPr lang="ru-RU" sz="2000" dirty="0"/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1158805" y="219278"/>
            <a:ext cx="10515599" cy="1056221"/>
          </a:xfrm>
        </p:spPr>
        <p:txBody>
          <a:bodyPr>
            <a:noAutofit/>
          </a:bodyPr>
          <a:lstStyle/>
          <a:p>
            <a:r>
              <a:rPr lang="ru-RU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РЕГИОНАЛЬНЫЕ </a:t>
            </a:r>
            <a:r>
              <a:rPr lang="ru-RU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НОРМАТИВНО-ПРАВОВЫЕ АКТЫ</a:t>
            </a:r>
            <a:br>
              <a:rPr lang="ru-RU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САНКТ-ПЕТЕРБУРГ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6" b="21947"/>
          <a:stretch/>
        </p:blipFill>
        <p:spPr>
          <a:xfrm>
            <a:off x="152061" y="169861"/>
            <a:ext cx="1006744" cy="476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728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0" grpId="0"/>
      <p:bldP spid="11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Виды_субъектов_России_на_политической_карте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1365" y="431485"/>
            <a:ext cx="11189269" cy="6433830"/>
          </a:xfrm>
        </p:spPr>
      </p:pic>
      <p:sp>
        <p:nvSpPr>
          <p:cNvPr id="6" name="Овал 5">
            <a:hlinkClick r:id="" action="ppaction://hlinkshowjump?jump=nextslide"/>
          </p:cNvPr>
          <p:cNvSpPr/>
          <p:nvPr/>
        </p:nvSpPr>
        <p:spPr>
          <a:xfrm>
            <a:off x="1999495" y="2308260"/>
            <a:ext cx="192010" cy="18729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gray">
          <a:xfrm>
            <a:off x="734517" y="2821522"/>
            <a:ext cx="10706099" cy="95410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8" name="Rectangle 39"/>
          <p:cNvSpPr>
            <a:spLocks noChangeArrowheads="1"/>
          </p:cNvSpPr>
          <p:nvPr/>
        </p:nvSpPr>
        <p:spPr bwMode="auto">
          <a:xfrm>
            <a:off x="763922" y="2813132"/>
            <a:ext cx="104679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400" dirty="0"/>
              <a:t>Приказ Комитета по природным ресурсам Ленинградской области от 30 июня 2015 г. N 33 "Об утверждении Административного регламента по предоставлению Комитетом по природным ресурсам Ленинградской области государственной услуги по выдаче разрешения на ввод объекта в эксплуатацию при осуществлении строительства, реконструкции объектов капитального строительства в границах особо охраняемых природных территорий регионального значения" (с изменениями и дополнениями)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gray">
          <a:xfrm>
            <a:off x="734516" y="3871641"/>
            <a:ext cx="10706099" cy="1025586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10" name="Rectangle 39"/>
          <p:cNvSpPr>
            <a:spLocks noChangeArrowheads="1"/>
          </p:cNvSpPr>
          <p:nvPr/>
        </p:nvSpPr>
        <p:spPr bwMode="auto">
          <a:xfrm>
            <a:off x="763922" y="3903225"/>
            <a:ext cx="104679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400" dirty="0"/>
              <a:t>Приказ Комитета государственного строительного надзора и государственной экспертизы Ленинградской области от 17 июня 2011 г. N 15 "Об утверждении Административного регламента предоставления комитетом государственного строительного надзора и государственной экспертизы Ленинградской области государственной услуги по выдаче разрешений на ввод объектов в эксплуатацию" (с изменениями и дополнениями)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gray">
          <a:xfrm>
            <a:off x="734516" y="5001629"/>
            <a:ext cx="10706099" cy="118040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17" name="Rectangle 39"/>
          <p:cNvSpPr>
            <a:spLocks noChangeArrowheads="1"/>
          </p:cNvSpPr>
          <p:nvPr/>
        </p:nvSpPr>
        <p:spPr bwMode="auto">
          <a:xfrm>
            <a:off x="763921" y="4993239"/>
            <a:ext cx="1046797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400" dirty="0"/>
              <a:t>Приказ Комитета государственного строительного надзора и государственной экспертизы Ленинградской области от 10 июня 2015 г. N 12 "О внесении изменений в приказ комитета государственного строительного надзора и государственной экспертизы Ленинградской области от 17 июня 2011 года N 15 "Об утверждении Административного регламента предоставления комитетом государственного строительного надзора и государственной экспертизы Ленинградской области государственной услуги по выдаче разрешений на ввод объектов в эксплуатацию"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gray">
          <a:xfrm>
            <a:off x="734518" y="1564168"/>
            <a:ext cx="10706099" cy="1161161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1600"/>
          </a:p>
        </p:txBody>
      </p:sp>
      <p:sp>
        <p:nvSpPr>
          <p:cNvPr id="19" name="Rectangle 39"/>
          <p:cNvSpPr>
            <a:spLocks noChangeArrowheads="1"/>
          </p:cNvSpPr>
          <p:nvPr/>
        </p:nvSpPr>
        <p:spPr bwMode="auto">
          <a:xfrm>
            <a:off x="772353" y="1559972"/>
            <a:ext cx="1046797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400" dirty="0"/>
              <a:t>Приказ Комитета по дорожному хозяйству Ленинградской области от 21 ноября 2016 г. N 23/16 "Об утверждении административного регламента предоставления комитетом по дорожному хозяйству Ленинградской области государственной услуги по выдаче разрешений на ввод в эксплуатацию автомобильных дорог, пересечений и примыканий к автомобильным дорогам, прокладки, переноса или переустройства инженерных коммуникаций в границах полос отвода автомобильных дорог, объектов дорожного сервиса, размещаемых в границах полосы отвода автомобильной дороги"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354184" y="6457891"/>
            <a:ext cx="76044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www.niiexp.com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e-mail</a:t>
            </a: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mail@niiexp.com</a:t>
            </a:r>
            <a:endParaRPr lang="ru-RU" sz="2000" dirty="0"/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158805" y="219278"/>
            <a:ext cx="10515599" cy="1056221"/>
          </a:xfrm>
        </p:spPr>
        <p:txBody>
          <a:bodyPr>
            <a:noAutofit/>
          </a:bodyPr>
          <a:lstStyle/>
          <a:p>
            <a:r>
              <a:rPr lang="ru-RU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РЕГИОНАЛЬНЫЕ </a:t>
            </a:r>
            <a:r>
              <a:rPr lang="ru-RU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НОРМАТИВНО-ПРАВОВЫЕ АКТЫ</a:t>
            </a:r>
            <a:br>
              <a:rPr lang="ru-RU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ЛЕНИНГРАДСКАЯ ОБЛАСТЬ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6" b="21947"/>
          <a:stretch/>
        </p:blipFill>
        <p:spPr>
          <a:xfrm>
            <a:off x="152061" y="169861"/>
            <a:ext cx="1006744" cy="476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2339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6" grpId="0" animBg="1"/>
      <p:bldP spid="17" grpId="0"/>
      <p:bldP spid="18" grpId="0" animBg="1"/>
      <p:bldP spid="1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5869</TotalTime>
  <Words>6009</Words>
  <Application>Microsoft Office PowerPoint</Application>
  <PresentationFormat>Широкоэкранный</PresentationFormat>
  <Paragraphs>375</Paragraphs>
  <Slides>39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Arial</vt:lpstr>
      <vt:lpstr>Calibri</vt:lpstr>
      <vt:lpstr>Symbol</vt:lpstr>
      <vt:lpstr>Times New Roman</vt:lpstr>
      <vt:lpstr>Тема Office</vt:lpstr>
      <vt:lpstr>ВВОД ОБЪЕКТА СТРОИТЕЛЬСТВА  В ЭКСПЛУАТАЦИЮ</vt:lpstr>
      <vt:lpstr>НОРМАТИВНАЯ ОСНОВА ПРОЦЕДУРЫ ВВОДА ОБЪЕКТА В ЭКСПЛУАТАЦИЮ</vt:lpstr>
      <vt:lpstr>ФЕДЕРАЛЬНЫЕ НОРМАТИВНО-ПРАВОВЫЕ АКТЫ</vt:lpstr>
      <vt:lpstr>ФЕДЕРАЛЬНЫЕ НОРМАТИВНО-ПРАВОВЫЕ АКТЫ</vt:lpstr>
      <vt:lpstr>ФЕДЕРАЛЬНЫЕ НОРМАТИВНО-ПРАВОВЫЕ АКТЫ</vt:lpstr>
      <vt:lpstr>РЕГИОНАЛЬНЫЕ НОРМАТИВНО-ПРАВОВЫЕ АКТЫ МОСКВА</vt:lpstr>
      <vt:lpstr>РЕГИОНАЛЬНЫЕ НОРМАТИВНО-ПРАВОВЫЕ АКТЫ МОСКОВСКАЯ ОБЛАСТЬ</vt:lpstr>
      <vt:lpstr>РЕГИОНАЛЬНЫЕ НОРМАТИВНО-ПРАВОВЫЕ АКТЫ САНКТ-ПЕТЕРБУРГ</vt:lpstr>
      <vt:lpstr>РЕГИОНАЛЬНЫЕ НОРМАТИВНО-ПРАВОВЫЕ АКТЫ ЛЕНИНГРАДСКАЯ ОБЛАСТЬ</vt:lpstr>
      <vt:lpstr>РЕГИОНАЛЬНЫЕ НОРМАТИВНО-ПРАВОВЫЕ АКТЫ КРАСНОДАРСКИЙ КРАЙ</vt:lpstr>
      <vt:lpstr>РЕГИОНАЛЬНЫЕ НОРМАТИВНО-ПРАВОВЫЕ АКТЫ КАЗАНЬ (РЕСПУБЛИКА ТАТАРСТАН)</vt:lpstr>
      <vt:lpstr>РЕГИОНАЛЬНЫЕ НОРМАТИВНО-ПРАВОВЫЕ АКТЫ ЕКАТЕРИНБУРГ (СВЕРДЛОВСКАЯ ОБЛАСТЬ)</vt:lpstr>
      <vt:lpstr>РЕГИОНАЛЬНЫЕ НОРМАТИВНО-ПРАВОВЫЕ АКТЫ ОМСК (ОМСКАЯ ОБЛАСТЬ)</vt:lpstr>
      <vt:lpstr>РЕГИОНАЛЬНЫЕ НОРМАТИВНО-ПРАВОВЫЕ АКТЫ НОВОСИБИРСК (НОВОСИБИРСКАЯ ОБЛАСТЬ)</vt:lpstr>
      <vt:lpstr>РЕГИОНАЛЬНЫЕ НОРМАТИВНО-ПРАВОВЫЕ АКТЫ ВЛАДИВОСТОК (ПРИМОРСКИЙ КРАЙ)</vt:lpstr>
      <vt:lpstr>ОТРАСЛЕВЫЕ НОРМАТИВНО-ПРАВОВЫЕ АКТЫ</vt:lpstr>
      <vt:lpstr>НОРМАТИВНАЯ ОСНОВА НЕФТЯНОЙ КОМПЛЕКС</vt:lpstr>
      <vt:lpstr>НОРМАТИВНАЯ ОСНОВА ГАЗОВАЯ ОТРАСЛЬ</vt:lpstr>
      <vt:lpstr>НОРМАТИВНАЯ ОСНОВА ЭЛЕКТРОЭНЕРГЕТИКА</vt:lpstr>
      <vt:lpstr>НОРМАТИВНАЯ ОСНОВА АТОМНАЯ ЭНЕРГЕТИКА (АЭС)</vt:lpstr>
      <vt:lpstr>НОРМАТИВНАЯ ОСНОВА СЕТИ ЭЛЕКТРОСВЯЗИ</vt:lpstr>
      <vt:lpstr>НОРМАТИВНАЯ ОСНОВА ТРАНСПОРТНОЕ СТРОИТЕЬСТВО</vt:lpstr>
      <vt:lpstr>НОРМАТИВНАЯ ОСНОВА ЖЕЛЕЗНОДОРОЖНЫЙ ТРАНСПОРТ</vt:lpstr>
      <vt:lpstr>ПОРЯДОК ВВОДА ОБЪЕКТА  СТРОИТЕЛЬСТВА В ЭКСПЛУАТАЦИЮ</vt:lpstr>
      <vt:lpstr>ВРЕМЕННОЙ АЛГОРИТМ ПРОЦЕДУРЫ ПРИЕМКИ  И ВВОДА В ЭКСПЛУАТАЦИЮ ОБЪЕКТА ПО ОСНОВНЫМ ЭТАПАМ АДМИНИСТРАТИВНЫХ ПРОЦЕДУР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ПРОГРАММА ПРОВЕДЕНИЯ ВЕБИНАРОВ</vt:lpstr>
      <vt:lpstr>ПРОГРАММА ПРОВЕДЕНИЯ ВЕБИНАРОВ</vt:lpstr>
      <vt:lpstr>ПРОГРАММА ПРОВЕДЕНИЯ ВЕБИНАРОВ</vt:lpstr>
      <vt:lpstr>ПРОГРАММА ПРОВЕДЕНИЯ ВЕБИНАРОВ</vt:lpstr>
      <vt:lpstr>ПРОГРАММА ПРОВЕДЕНИЯ ВЕБИНАРОВ</vt:lpstr>
      <vt:lpstr>ПРОГРАММА ПРОВЕДЕНИЯ ВЕБИНАРОВ</vt:lpstr>
      <vt:lpstr>ПРОГРАММА ПРОВЕДЕНИЯ ВЕБИНАРОВ</vt:lpstr>
      <vt:lpstr>ПРОГРАММА ПРОВЕДЕНИЯ ВЕБИНАРОВ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Ввод объекта в эксплуатацию</dc:title>
  <dc:creator>Алина Болотова</dc:creator>
  <cp:lastModifiedBy>Алина Болотова</cp:lastModifiedBy>
  <cp:revision>415</cp:revision>
  <dcterms:created xsi:type="dcterms:W3CDTF">2017-07-11T21:07:24Z</dcterms:created>
  <dcterms:modified xsi:type="dcterms:W3CDTF">2017-08-28T09:12:35Z</dcterms:modified>
</cp:coreProperties>
</file>